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86" r:id="rId2"/>
    <p:sldId id="302" r:id="rId3"/>
    <p:sldId id="305" r:id="rId4"/>
    <p:sldId id="321" r:id="rId5"/>
    <p:sldId id="299" r:id="rId6"/>
    <p:sldId id="312" r:id="rId7"/>
    <p:sldId id="313" r:id="rId8"/>
    <p:sldId id="314" r:id="rId9"/>
    <p:sldId id="315" r:id="rId10"/>
    <p:sldId id="316" r:id="rId11"/>
    <p:sldId id="317" r:id="rId12"/>
    <p:sldId id="318" r:id="rId13"/>
    <p:sldId id="319" r:id="rId14"/>
    <p:sldId id="287" r:id="rId15"/>
    <p:sldId id="301" r:id="rId16"/>
    <p:sldId id="311" r:id="rId17"/>
    <p:sldId id="320" r:id="rId18"/>
    <p:sldId id="310" r:id="rId19"/>
    <p:sldId id="322" r:id="rId20"/>
    <p:sldId id="309" r:id="rId21"/>
    <p:sldId id="306" r:id="rId22"/>
    <p:sldId id="307" r:id="rId23"/>
    <p:sldId id="308" r:id="rId24"/>
    <p:sldId id="323" r:id="rId25"/>
    <p:sldId id="296" r:id="rId26"/>
    <p:sldId id="297" r:id="rId27"/>
    <p:sldId id="324" r:id="rId28"/>
    <p:sldId id="265" r:id="rId29"/>
    <p:sldId id="326" r:id="rId30"/>
    <p:sldId id="325" r:id="rId31"/>
    <p:sldId id="331" r:id="rId32"/>
    <p:sldId id="327" r:id="rId33"/>
    <p:sldId id="328" r:id="rId34"/>
    <p:sldId id="329" r:id="rId35"/>
    <p:sldId id="330" r:id="rId36"/>
    <p:sldId id="333" r:id="rId37"/>
    <p:sldId id="337" r:id="rId38"/>
    <p:sldId id="334" r:id="rId39"/>
    <p:sldId id="335" r:id="rId40"/>
    <p:sldId id="338" r:id="rId41"/>
    <p:sldId id="353" r:id="rId42"/>
    <p:sldId id="339" r:id="rId43"/>
    <p:sldId id="340" r:id="rId44"/>
    <p:sldId id="355" r:id="rId45"/>
    <p:sldId id="354" r:id="rId46"/>
    <p:sldId id="341" r:id="rId47"/>
    <p:sldId id="342" r:id="rId48"/>
    <p:sldId id="336" r:id="rId49"/>
    <p:sldId id="343" r:id="rId50"/>
    <p:sldId id="344" r:id="rId51"/>
    <p:sldId id="345" r:id="rId52"/>
    <p:sldId id="346" r:id="rId53"/>
    <p:sldId id="347" r:id="rId54"/>
    <p:sldId id="348" r:id="rId55"/>
    <p:sldId id="349" r:id="rId56"/>
    <p:sldId id="350" r:id="rId57"/>
    <p:sldId id="351" r:id="rId58"/>
    <p:sldId id="352" r:id="rId59"/>
    <p:sldId id="285"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1" autoAdjust="0"/>
    <p:restoredTop sz="94650"/>
  </p:normalViewPr>
  <p:slideViewPr>
    <p:cSldViewPr snapToGrid="0" snapToObjects="1">
      <p:cViewPr varScale="1">
        <p:scale>
          <a:sx n="108" d="100"/>
          <a:sy n="108" d="100"/>
        </p:scale>
        <p:origin x="172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9F831-FBAD-B24B-8F55-70D5C1C1FD5D}" type="doc">
      <dgm:prSet loTypeId="urn:microsoft.com/office/officeart/2005/8/layout/arrow4" loCatId="" qsTypeId="urn:microsoft.com/office/officeart/2005/8/quickstyle/3D1" qsCatId="3D" csTypeId="urn:microsoft.com/office/officeart/2005/8/colors/colorful3" csCatId="colorful" phldr="1"/>
      <dgm:spPr/>
      <dgm:t>
        <a:bodyPr/>
        <a:lstStyle/>
        <a:p>
          <a:endParaRPr lang="en-US"/>
        </a:p>
      </dgm:t>
    </dgm:pt>
    <dgm:pt modelId="{CBB60642-4A9C-7A4D-9C38-56E50BB79321}">
      <dgm:prSet phldrT="[Text]" custT="1"/>
      <dgm:spPr/>
      <dgm:t>
        <a:bodyPr/>
        <a:lstStyle/>
        <a:p>
          <a:r>
            <a:rPr lang="en-US" sz="2800" dirty="0">
              <a:latin typeface="Century Gothic"/>
              <a:cs typeface="Century Gothic"/>
            </a:rPr>
            <a:t>Technology &amp; Demand</a:t>
          </a:r>
        </a:p>
      </dgm:t>
    </dgm:pt>
    <dgm:pt modelId="{2967C418-A707-FF45-9A39-BB7EB73027E7}" type="parTrans" cxnId="{2F3595C3-7835-0D43-AB23-A0A4AD8F393E}">
      <dgm:prSet/>
      <dgm:spPr/>
      <dgm:t>
        <a:bodyPr/>
        <a:lstStyle/>
        <a:p>
          <a:endParaRPr lang="en-US"/>
        </a:p>
      </dgm:t>
    </dgm:pt>
    <dgm:pt modelId="{D14C5AE1-8B97-5745-8CD8-564D3854B0F9}" type="sibTrans" cxnId="{2F3595C3-7835-0D43-AB23-A0A4AD8F393E}">
      <dgm:prSet/>
      <dgm:spPr/>
      <dgm:t>
        <a:bodyPr/>
        <a:lstStyle/>
        <a:p>
          <a:endParaRPr lang="en-US"/>
        </a:p>
      </dgm:t>
    </dgm:pt>
    <dgm:pt modelId="{49A2D969-2815-4C4E-AEA0-3C9B2E9EE9F5}">
      <dgm:prSet phldrT="[Text]" custT="1"/>
      <dgm:spPr/>
      <dgm:t>
        <a:bodyPr/>
        <a:lstStyle/>
        <a:p>
          <a:endParaRPr lang="en-US" sz="3200" dirty="0"/>
        </a:p>
        <a:p>
          <a:r>
            <a:rPr lang="en-US" sz="2800" dirty="0">
              <a:latin typeface="Century Gothic"/>
              <a:cs typeface="Century Gothic"/>
            </a:rPr>
            <a:t>Education &amp; Training </a:t>
          </a:r>
        </a:p>
      </dgm:t>
    </dgm:pt>
    <dgm:pt modelId="{B16D7FF8-54BF-B94D-B93C-F120E174C8D8}" type="parTrans" cxnId="{E20B27F4-606E-E046-B026-89CD03F072A9}">
      <dgm:prSet/>
      <dgm:spPr/>
      <dgm:t>
        <a:bodyPr/>
        <a:lstStyle/>
        <a:p>
          <a:endParaRPr lang="en-US"/>
        </a:p>
      </dgm:t>
    </dgm:pt>
    <dgm:pt modelId="{779B3E3B-1564-E443-9F94-59FCB23C70D8}" type="sibTrans" cxnId="{E20B27F4-606E-E046-B026-89CD03F072A9}">
      <dgm:prSet/>
      <dgm:spPr/>
      <dgm:t>
        <a:bodyPr/>
        <a:lstStyle/>
        <a:p>
          <a:endParaRPr lang="en-US"/>
        </a:p>
      </dgm:t>
    </dgm:pt>
    <dgm:pt modelId="{BE213691-F352-FD4B-938D-281EB8552920}" type="pres">
      <dgm:prSet presAssocID="{2BC9F831-FBAD-B24B-8F55-70D5C1C1FD5D}" presName="compositeShape" presStyleCnt="0">
        <dgm:presLayoutVars>
          <dgm:chMax val="2"/>
          <dgm:dir/>
          <dgm:resizeHandles val="exact"/>
        </dgm:presLayoutVars>
      </dgm:prSet>
      <dgm:spPr/>
    </dgm:pt>
    <dgm:pt modelId="{60298969-C1E7-F241-AC03-C3704E394197}" type="pres">
      <dgm:prSet presAssocID="{CBB60642-4A9C-7A4D-9C38-56E50BB79321}" presName="upArrow" presStyleLbl="node1" presStyleIdx="0" presStyleCnt="2"/>
      <dgm:spPr/>
    </dgm:pt>
    <dgm:pt modelId="{7C20CF81-5235-5244-92D8-C5274059245F}" type="pres">
      <dgm:prSet presAssocID="{CBB60642-4A9C-7A4D-9C38-56E50BB79321}" presName="upArrowText" presStyleLbl="revTx" presStyleIdx="0" presStyleCnt="2" custScaleX="118800" custLinFactNeighborX="24739">
        <dgm:presLayoutVars>
          <dgm:chMax val="0"/>
          <dgm:bulletEnabled val="1"/>
        </dgm:presLayoutVars>
      </dgm:prSet>
      <dgm:spPr/>
    </dgm:pt>
    <dgm:pt modelId="{6CEBB97D-72D0-4449-AA99-E906C7456B03}" type="pres">
      <dgm:prSet presAssocID="{49A2D969-2815-4C4E-AEA0-3C9B2E9EE9F5}" presName="downArrow" presStyleLbl="node1" presStyleIdx="1" presStyleCnt="2" custLinFactNeighborX="-29095" custLinFactNeighborY="0"/>
      <dgm:spPr/>
    </dgm:pt>
    <dgm:pt modelId="{A96495BA-3424-5046-BFC8-E59BBA5FE9DD}" type="pres">
      <dgm:prSet presAssocID="{49A2D969-2815-4C4E-AEA0-3C9B2E9EE9F5}" presName="downArrowText" presStyleLbl="revTx" presStyleIdx="1" presStyleCnt="2" custScaleX="109463" custLinFactNeighborX="-9755" custLinFactNeighborY="0">
        <dgm:presLayoutVars>
          <dgm:chMax val="0"/>
          <dgm:bulletEnabled val="1"/>
        </dgm:presLayoutVars>
      </dgm:prSet>
      <dgm:spPr/>
    </dgm:pt>
  </dgm:ptLst>
  <dgm:cxnLst>
    <dgm:cxn modelId="{993DAB32-0BC4-E943-8A12-EB63A08F4EE6}" type="presOf" srcId="{2BC9F831-FBAD-B24B-8F55-70D5C1C1FD5D}" destId="{BE213691-F352-FD4B-938D-281EB8552920}" srcOrd="0" destOrd="0" presId="urn:microsoft.com/office/officeart/2005/8/layout/arrow4"/>
    <dgm:cxn modelId="{4ECDD351-AA22-6D4F-9A62-574627237A27}" type="presOf" srcId="{49A2D969-2815-4C4E-AEA0-3C9B2E9EE9F5}" destId="{A96495BA-3424-5046-BFC8-E59BBA5FE9DD}" srcOrd="0" destOrd="0" presId="urn:microsoft.com/office/officeart/2005/8/layout/arrow4"/>
    <dgm:cxn modelId="{0F4A1DA1-226D-8E44-888B-31F470082E50}" type="presOf" srcId="{CBB60642-4A9C-7A4D-9C38-56E50BB79321}" destId="{7C20CF81-5235-5244-92D8-C5274059245F}" srcOrd="0" destOrd="0" presId="urn:microsoft.com/office/officeart/2005/8/layout/arrow4"/>
    <dgm:cxn modelId="{2F3595C3-7835-0D43-AB23-A0A4AD8F393E}" srcId="{2BC9F831-FBAD-B24B-8F55-70D5C1C1FD5D}" destId="{CBB60642-4A9C-7A4D-9C38-56E50BB79321}" srcOrd="0" destOrd="0" parTransId="{2967C418-A707-FF45-9A39-BB7EB73027E7}" sibTransId="{D14C5AE1-8B97-5745-8CD8-564D3854B0F9}"/>
    <dgm:cxn modelId="{E20B27F4-606E-E046-B026-89CD03F072A9}" srcId="{2BC9F831-FBAD-B24B-8F55-70D5C1C1FD5D}" destId="{49A2D969-2815-4C4E-AEA0-3C9B2E9EE9F5}" srcOrd="1" destOrd="0" parTransId="{B16D7FF8-54BF-B94D-B93C-F120E174C8D8}" sibTransId="{779B3E3B-1564-E443-9F94-59FCB23C70D8}"/>
    <dgm:cxn modelId="{8E16D547-32E4-F248-94B6-5AFD6C4A7371}" type="presParOf" srcId="{BE213691-F352-FD4B-938D-281EB8552920}" destId="{60298969-C1E7-F241-AC03-C3704E394197}" srcOrd="0" destOrd="0" presId="urn:microsoft.com/office/officeart/2005/8/layout/arrow4"/>
    <dgm:cxn modelId="{8299A03C-61C4-924E-BDC2-BDB844FCF136}" type="presParOf" srcId="{BE213691-F352-FD4B-938D-281EB8552920}" destId="{7C20CF81-5235-5244-92D8-C5274059245F}" srcOrd="1" destOrd="0" presId="urn:microsoft.com/office/officeart/2005/8/layout/arrow4"/>
    <dgm:cxn modelId="{203D5313-AD51-F147-807D-E25B8BBC49B8}" type="presParOf" srcId="{BE213691-F352-FD4B-938D-281EB8552920}" destId="{6CEBB97D-72D0-4449-AA99-E906C7456B03}" srcOrd="2" destOrd="0" presId="urn:microsoft.com/office/officeart/2005/8/layout/arrow4"/>
    <dgm:cxn modelId="{1AE9704E-D4AB-044E-90A9-2F7657D0C691}" type="presParOf" srcId="{BE213691-F352-FD4B-938D-281EB8552920}" destId="{A96495BA-3424-5046-BFC8-E59BBA5FE9DD}"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98969-C1E7-F241-AC03-C3704E394197}">
      <dsp:nvSpPr>
        <dsp:cNvPr id="0" name=""/>
        <dsp:cNvSpPr/>
      </dsp:nvSpPr>
      <dsp:spPr>
        <a:xfrm>
          <a:off x="-92250" y="0"/>
          <a:ext cx="2397391" cy="2033617"/>
        </a:xfrm>
        <a:prstGeom prst="upArrow">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C20CF81-5235-5244-92D8-C5274059245F}">
      <dsp:nvSpPr>
        <dsp:cNvPr id="0" name=""/>
        <dsp:cNvSpPr/>
      </dsp:nvSpPr>
      <dsp:spPr>
        <a:xfrm>
          <a:off x="2431681" y="0"/>
          <a:ext cx="4833141" cy="2033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Century Gothic"/>
              <a:cs typeface="Century Gothic"/>
            </a:rPr>
            <a:t>Technology &amp; Demand</a:t>
          </a:r>
        </a:p>
      </dsp:txBody>
      <dsp:txXfrm>
        <a:off x="2431681" y="0"/>
        <a:ext cx="4833141" cy="2033617"/>
      </dsp:txXfrm>
    </dsp:sp>
    <dsp:sp modelId="{6CEBB97D-72D0-4449-AA99-E906C7456B03}">
      <dsp:nvSpPr>
        <dsp:cNvPr id="0" name=""/>
        <dsp:cNvSpPr/>
      </dsp:nvSpPr>
      <dsp:spPr>
        <a:xfrm>
          <a:off x="0" y="2203085"/>
          <a:ext cx="2397391" cy="2033617"/>
        </a:xfrm>
        <a:prstGeom prst="downArrow">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96495BA-3424-5046-BFC8-E59BBA5FE9DD}">
      <dsp:nvSpPr>
        <dsp:cNvPr id="0" name=""/>
        <dsp:cNvSpPr/>
      </dsp:nvSpPr>
      <dsp:spPr>
        <a:xfrm>
          <a:off x="2506926" y="2203085"/>
          <a:ext cx="4453284" cy="2033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0" rIns="227584" bIns="227584" numCol="1" spcCol="1270" anchor="ctr" anchorCtr="0">
          <a:noAutofit/>
        </a:bodyPr>
        <a:lstStyle/>
        <a:p>
          <a:pPr marL="0" lvl="0" indent="0" algn="l" defTabSz="1422400">
            <a:lnSpc>
              <a:spcPct val="90000"/>
            </a:lnSpc>
            <a:spcBef>
              <a:spcPct val="0"/>
            </a:spcBef>
            <a:spcAft>
              <a:spcPct val="35000"/>
            </a:spcAft>
            <a:buNone/>
          </a:pPr>
          <a:endParaRPr lang="en-US" sz="3200" kern="1200" dirty="0"/>
        </a:p>
        <a:p>
          <a:pPr marL="0" lvl="0" indent="0" algn="l" defTabSz="1422400">
            <a:lnSpc>
              <a:spcPct val="90000"/>
            </a:lnSpc>
            <a:spcBef>
              <a:spcPct val="0"/>
            </a:spcBef>
            <a:spcAft>
              <a:spcPct val="35000"/>
            </a:spcAft>
            <a:buNone/>
          </a:pPr>
          <a:r>
            <a:rPr lang="en-US" sz="2800" kern="1200" dirty="0">
              <a:latin typeface="Century Gothic"/>
              <a:cs typeface="Century Gothic"/>
            </a:rPr>
            <a:t>Education &amp; Training </a:t>
          </a:r>
        </a:p>
      </dsp:txBody>
      <dsp:txXfrm>
        <a:off x="2506926" y="2203085"/>
        <a:ext cx="4453284" cy="2033617"/>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3CE1A2-E1A8-5244-8544-4CA26687C8DB}" type="datetimeFigureOut">
              <a:rPr lang="en-US" smtClean="0"/>
              <a:t>12/19/2017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19DBA-ED29-6545-9F75-C9B702B88701}" type="slidenum">
              <a:rPr lang="en-US" smtClean="0"/>
              <a:t>‹#›</a:t>
            </a:fld>
            <a:endParaRPr lang="en-US"/>
          </a:p>
        </p:txBody>
      </p:sp>
    </p:spTree>
    <p:extLst>
      <p:ext uri="{BB962C8B-B14F-4D97-AF65-F5344CB8AC3E}">
        <p14:creationId xmlns:p14="http://schemas.microsoft.com/office/powerpoint/2010/main" val="12525042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Having graduated from </a:t>
            </a:r>
            <a:r>
              <a:rPr lang="en-US" sz="1200" kern="1200" dirty="0" err="1">
                <a:solidFill>
                  <a:schemeClr val="tx1"/>
                </a:solidFill>
                <a:effectLst/>
                <a:latin typeface="+mn-lt"/>
                <a:ea typeface="+mn-ea"/>
                <a:cs typeface="+mn-cs"/>
              </a:rPr>
              <a:t>Champneys</a:t>
            </a:r>
            <a:r>
              <a:rPr lang="en-US" sz="1200" kern="1200" dirty="0">
                <a:solidFill>
                  <a:schemeClr val="tx1"/>
                </a:solidFill>
                <a:effectLst/>
                <a:latin typeface="+mn-lt"/>
                <a:ea typeface="+mn-ea"/>
                <a:cs typeface="+mn-cs"/>
              </a:rPr>
              <a:t> College in 1982 Sally has dedicated her career to the development and maintenance of the highest standards of education and training within the beauty therapy industry. Her extensive experience in the management of skin health and non-medical aesthetics, together with a strong commitment to establish accredited qualifications for the </a:t>
            </a:r>
            <a:r>
              <a:rPr lang="en-US" sz="1200" kern="1200" dirty="0" err="1">
                <a:solidFill>
                  <a:schemeClr val="tx1"/>
                </a:solidFill>
                <a:effectLst/>
                <a:latin typeface="+mn-lt"/>
                <a:ea typeface="+mn-ea"/>
                <a:cs typeface="+mn-cs"/>
              </a:rPr>
              <a:t>medispa</a:t>
            </a:r>
            <a:r>
              <a:rPr lang="en-US" sz="1200" kern="1200" dirty="0">
                <a:solidFill>
                  <a:schemeClr val="tx1"/>
                </a:solidFill>
                <a:effectLst/>
                <a:latin typeface="+mn-lt"/>
                <a:ea typeface="+mn-ea"/>
                <a:cs typeface="+mn-cs"/>
              </a:rPr>
              <a:t> sector , Sally has pioneered the development of advanced post graduate training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for all skin care therapists and clinical practitioners.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has combined her specialist knowledge of skin science, cosmetic dermatology and remedial skin treatment with 28 years experience in formal education and training to develop a unique series of first to market Level 4 Qualifications in Advanced Skin Studies and Aesthetic Practice which are accredited in partnership with CIBTAC.   These courses are specifically designed on a flexible blended learning format to ensure that all therapists can access this vital professional development in preparation for registration and the changes taking place to regulate the aesthetics sector.  </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an active member of the JCCP Working Party for Education Training and Accreditation and sits on the Aesthetic Practitioner Steering Group chaired by HABIA Sally has represented and supported the beauty therapy industry with a steadfast commitment to establishing its position and respect within the aesthetics sector. Most recently she has led the development of the new qualification standards for skin rejuvenation treatments at Levels 4 – 6 and continues to push for improved training opportunities for aesthetic therapists in the UK and around the world.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CADD082-4C2F-CB45-BE08-787346F97883}" type="slidenum">
              <a:rPr lang="en-US" smtClean="0"/>
              <a:t>4</a:t>
            </a:fld>
            <a:endParaRPr lang="en-US"/>
          </a:p>
        </p:txBody>
      </p:sp>
    </p:spTree>
    <p:extLst>
      <p:ext uri="{BB962C8B-B14F-4D97-AF65-F5344CB8AC3E}">
        <p14:creationId xmlns:p14="http://schemas.microsoft.com/office/powerpoint/2010/main" val="3233616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supporting the Keogh review recommendations, it is not HEE’s intention to exclude any practitioners from delivering</a:t>
            </a:r>
          </a:p>
          <a:p>
            <a:r>
              <a:rPr lang="en-US" sz="1200" b="0" i="0" u="none" strike="noStrike" kern="1200" baseline="0" dirty="0">
                <a:solidFill>
                  <a:schemeClr val="tx1"/>
                </a:solidFill>
                <a:latin typeface="+mn-lt"/>
                <a:ea typeface="+mn-ea"/>
                <a:cs typeface="+mn-cs"/>
              </a:rPr>
              <a:t>cosmetic procedures or to deny training to any industry sectors, as this might encourage practitioners to </a:t>
            </a:r>
            <a:r>
              <a:rPr lang="en-US" sz="1200" b="0" i="0" u="none" strike="noStrike" kern="1200" baseline="0" dirty="0" err="1">
                <a:solidFill>
                  <a:schemeClr val="tx1"/>
                </a:solidFill>
                <a:latin typeface="+mn-lt"/>
                <a:ea typeface="+mn-ea"/>
                <a:cs typeface="+mn-cs"/>
              </a:rPr>
              <a:t>practise</a:t>
            </a:r>
            <a:r>
              <a:rPr lang="en-US" sz="1200" b="0" i="0" u="none" strike="noStrike" kern="1200" baseline="0" dirty="0">
                <a:solidFill>
                  <a:schemeClr val="tx1"/>
                </a:solidFill>
                <a:latin typeface="+mn-lt"/>
                <a:ea typeface="+mn-ea"/>
                <a:cs typeface="+mn-cs"/>
              </a:rPr>
              <a:t> without</a:t>
            </a:r>
          </a:p>
          <a:p>
            <a:r>
              <a:rPr lang="en-US" sz="1200" b="0" i="0" u="none" strike="noStrike" kern="1200" baseline="0" dirty="0">
                <a:solidFill>
                  <a:schemeClr val="tx1"/>
                </a:solidFill>
                <a:latin typeface="+mn-lt"/>
                <a:ea typeface="+mn-ea"/>
                <a:cs typeface="+mn-cs"/>
              </a:rPr>
              <a:t>training or with training which does not meet the standards recommended by HEE which could consequently undermine</a:t>
            </a:r>
          </a:p>
          <a:p>
            <a:r>
              <a:rPr lang="en-US" sz="1200" b="0" i="0" u="none" strike="noStrike" kern="1200" baseline="0" dirty="0">
                <a:solidFill>
                  <a:schemeClr val="tx1"/>
                </a:solidFill>
                <a:latin typeface="+mn-lt"/>
                <a:ea typeface="+mn-ea"/>
                <a:cs typeface="+mn-cs"/>
              </a:rPr>
              <a:t>patient safety. Rather than seeking to exclude practitioners who do not have clinical training, Keogh sought to address</a:t>
            </a:r>
          </a:p>
          <a:p>
            <a:r>
              <a:rPr lang="en-US" sz="1200" b="0" i="0" u="none" strike="noStrike" kern="1200" baseline="0" dirty="0">
                <a:solidFill>
                  <a:schemeClr val="tx1"/>
                </a:solidFill>
                <a:latin typeface="+mn-lt"/>
                <a:ea typeface="+mn-ea"/>
                <a:cs typeface="+mn-cs"/>
              </a:rPr>
              <a:t>the patient safety aspect by requiring professional/clinical oversight of </a:t>
            </a:r>
            <a:r>
              <a:rPr lang="en-US" sz="1200" b="0" i="0" u="none" strike="noStrike" kern="1200" baseline="0" dirty="0" err="1">
                <a:solidFill>
                  <a:schemeClr val="tx1"/>
                </a:solidFill>
                <a:latin typeface="+mn-lt"/>
                <a:ea typeface="+mn-ea"/>
                <a:cs typeface="+mn-cs"/>
              </a:rPr>
              <a:t>nonhealthcare</a:t>
            </a:r>
            <a:r>
              <a:rPr lang="en-US" sz="1200" b="0" i="0" u="none" strike="noStrike" kern="1200" baseline="0" dirty="0">
                <a:solidFill>
                  <a:schemeClr val="tx1"/>
                </a:solidFill>
                <a:latin typeface="+mn-lt"/>
                <a:ea typeface="+mn-ea"/>
                <a:cs typeface="+mn-cs"/>
              </a:rPr>
              <a:t> practitioners for some more</a:t>
            </a:r>
          </a:p>
          <a:p>
            <a:r>
              <a:rPr lang="en-US" sz="1200" b="0" i="0" u="none" strike="noStrike" kern="1200" baseline="0" dirty="0">
                <a:solidFill>
                  <a:schemeClr val="tx1"/>
                </a:solidFill>
                <a:latin typeface="+mn-lt"/>
                <a:ea typeface="+mn-ea"/>
                <a:cs typeface="+mn-cs"/>
              </a:rPr>
              <a:t>complex procedures, and this is the approach underlying these qualification requirements.</a:t>
            </a:r>
            <a:endParaRPr lang="en-US" dirty="0"/>
          </a:p>
        </p:txBody>
      </p:sp>
      <p:sp>
        <p:nvSpPr>
          <p:cNvPr id="4" name="Slide Number Placeholder 3"/>
          <p:cNvSpPr>
            <a:spLocks noGrp="1"/>
          </p:cNvSpPr>
          <p:nvPr>
            <p:ph type="sldNum" sz="quarter" idx="10"/>
          </p:nvPr>
        </p:nvSpPr>
        <p:spPr/>
        <p:txBody>
          <a:bodyPr/>
          <a:lstStyle/>
          <a:p>
            <a:fld id="{CA62AA80-28CC-454A-9A76-CC885FEE9720}" type="slidenum">
              <a:rPr lang="en-US" smtClean="0"/>
              <a:t>17</a:t>
            </a:fld>
            <a:endParaRPr lang="en-US"/>
          </a:p>
        </p:txBody>
      </p:sp>
    </p:spTree>
    <p:extLst>
      <p:ext uri="{BB962C8B-B14F-4D97-AF65-F5344CB8AC3E}">
        <p14:creationId xmlns:p14="http://schemas.microsoft.com/office/powerpoint/2010/main" val="36442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supporting the Keogh review recommendations, it is not HEE’s intention to exclude any practitioners from delivering</a:t>
            </a:r>
          </a:p>
          <a:p>
            <a:r>
              <a:rPr lang="en-US" sz="1200" b="0" i="0" u="none" strike="noStrike" kern="1200" baseline="0" dirty="0">
                <a:solidFill>
                  <a:schemeClr val="tx1"/>
                </a:solidFill>
                <a:latin typeface="+mn-lt"/>
                <a:ea typeface="+mn-ea"/>
                <a:cs typeface="+mn-cs"/>
              </a:rPr>
              <a:t>cosmetic procedures or to deny training to any industry sectors, as this might encourage practitioners to </a:t>
            </a:r>
            <a:r>
              <a:rPr lang="en-US" sz="1200" b="0" i="0" u="none" strike="noStrike" kern="1200" baseline="0" dirty="0" err="1">
                <a:solidFill>
                  <a:schemeClr val="tx1"/>
                </a:solidFill>
                <a:latin typeface="+mn-lt"/>
                <a:ea typeface="+mn-ea"/>
                <a:cs typeface="+mn-cs"/>
              </a:rPr>
              <a:t>practise</a:t>
            </a:r>
            <a:r>
              <a:rPr lang="en-US" sz="1200" b="0" i="0" u="none" strike="noStrike" kern="1200" baseline="0" dirty="0">
                <a:solidFill>
                  <a:schemeClr val="tx1"/>
                </a:solidFill>
                <a:latin typeface="+mn-lt"/>
                <a:ea typeface="+mn-ea"/>
                <a:cs typeface="+mn-cs"/>
              </a:rPr>
              <a:t> without</a:t>
            </a:r>
          </a:p>
          <a:p>
            <a:r>
              <a:rPr lang="en-US" sz="1200" b="0" i="0" u="none" strike="noStrike" kern="1200" baseline="0" dirty="0">
                <a:solidFill>
                  <a:schemeClr val="tx1"/>
                </a:solidFill>
                <a:latin typeface="+mn-lt"/>
                <a:ea typeface="+mn-ea"/>
                <a:cs typeface="+mn-cs"/>
              </a:rPr>
              <a:t>training or with training which does not meet the standards recommended by HEE which could consequently undermine</a:t>
            </a:r>
          </a:p>
          <a:p>
            <a:r>
              <a:rPr lang="en-US" sz="1200" b="0" i="0" u="none" strike="noStrike" kern="1200" baseline="0" dirty="0">
                <a:solidFill>
                  <a:schemeClr val="tx1"/>
                </a:solidFill>
                <a:latin typeface="+mn-lt"/>
                <a:ea typeface="+mn-ea"/>
                <a:cs typeface="+mn-cs"/>
              </a:rPr>
              <a:t>patient safety. Rather than seeking to exclude practitioners who do not have clinical training, Keogh sought to address</a:t>
            </a:r>
          </a:p>
          <a:p>
            <a:r>
              <a:rPr lang="en-US" sz="1200" b="0" i="0" u="none" strike="noStrike" kern="1200" baseline="0" dirty="0">
                <a:solidFill>
                  <a:schemeClr val="tx1"/>
                </a:solidFill>
                <a:latin typeface="+mn-lt"/>
                <a:ea typeface="+mn-ea"/>
                <a:cs typeface="+mn-cs"/>
              </a:rPr>
              <a:t>the patient safety aspect by requiring professional/clinical oversight of </a:t>
            </a:r>
            <a:r>
              <a:rPr lang="en-US" sz="1200" b="0" i="0" u="none" strike="noStrike" kern="1200" baseline="0" dirty="0" err="1">
                <a:solidFill>
                  <a:schemeClr val="tx1"/>
                </a:solidFill>
                <a:latin typeface="+mn-lt"/>
                <a:ea typeface="+mn-ea"/>
                <a:cs typeface="+mn-cs"/>
              </a:rPr>
              <a:t>nonhealthcare</a:t>
            </a:r>
            <a:r>
              <a:rPr lang="en-US" sz="1200" b="0" i="0" u="none" strike="noStrike" kern="1200" baseline="0" dirty="0">
                <a:solidFill>
                  <a:schemeClr val="tx1"/>
                </a:solidFill>
                <a:latin typeface="+mn-lt"/>
                <a:ea typeface="+mn-ea"/>
                <a:cs typeface="+mn-cs"/>
              </a:rPr>
              <a:t> practitioners for some more</a:t>
            </a:r>
          </a:p>
          <a:p>
            <a:r>
              <a:rPr lang="en-US" sz="1200" b="0" i="0" u="none" strike="noStrike" kern="1200" baseline="0" dirty="0">
                <a:solidFill>
                  <a:schemeClr val="tx1"/>
                </a:solidFill>
                <a:latin typeface="+mn-lt"/>
                <a:ea typeface="+mn-ea"/>
                <a:cs typeface="+mn-cs"/>
              </a:rPr>
              <a:t>complex procedures, and this is the approach underlying these qualification requirements.</a:t>
            </a:r>
            <a:endParaRPr lang="en-US" dirty="0"/>
          </a:p>
        </p:txBody>
      </p:sp>
      <p:sp>
        <p:nvSpPr>
          <p:cNvPr id="4" name="Slide Number Placeholder 3"/>
          <p:cNvSpPr>
            <a:spLocks noGrp="1"/>
          </p:cNvSpPr>
          <p:nvPr>
            <p:ph type="sldNum" sz="quarter" idx="10"/>
          </p:nvPr>
        </p:nvSpPr>
        <p:spPr/>
        <p:txBody>
          <a:bodyPr/>
          <a:lstStyle/>
          <a:p>
            <a:fld id="{CA62AA80-28CC-454A-9A76-CC885FEE9720}" type="slidenum">
              <a:rPr lang="en-US" smtClean="0"/>
              <a:t>41</a:t>
            </a:fld>
            <a:endParaRPr lang="en-US"/>
          </a:p>
        </p:txBody>
      </p:sp>
    </p:spTree>
    <p:extLst>
      <p:ext uri="{BB962C8B-B14F-4D97-AF65-F5344CB8AC3E}">
        <p14:creationId xmlns:p14="http://schemas.microsoft.com/office/powerpoint/2010/main" val="36442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what is </a:t>
            </a:r>
            <a:r>
              <a:rPr lang="en-US" dirty="0"/>
              <a:t>the actual meaning of the word aesthetics</a:t>
            </a:r>
            <a:r>
              <a:rPr lang="en-US" baseline="0" dirty="0"/>
              <a:t> ?.  If you look it up in the dictionary  it will tell you that aesthetic scan be a term relating to anything to do with outward appearance but not just of the face or body.  Aesthetics is a term used in all forms of art, and design in relation to something being aesthetically pleasing to the eye..  In terms of today’s beauty industry it means results-driven clinical treatment of the skin or body performed by multi-discipline professionals including doctors and nurses, dermatologists, plastic surgeons and advanced beauty therapists or aesthetic therapists as they have become known.</a:t>
            </a:r>
            <a:endParaRPr lang="en-US" dirty="0"/>
          </a:p>
        </p:txBody>
      </p:sp>
      <p:sp>
        <p:nvSpPr>
          <p:cNvPr id="4" name="Slide Number Placeholder 3"/>
          <p:cNvSpPr>
            <a:spLocks noGrp="1"/>
          </p:cNvSpPr>
          <p:nvPr>
            <p:ph type="sldNum" sz="quarter" idx="10"/>
          </p:nvPr>
        </p:nvSpPr>
        <p:spPr/>
        <p:txBody>
          <a:bodyPr/>
          <a:lstStyle/>
          <a:p>
            <a:fld id="{6CADD082-4C2F-CB45-BE08-787346F97883}" type="slidenum">
              <a:rPr lang="en-US" smtClean="0"/>
              <a:t>6</a:t>
            </a:fld>
            <a:endParaRPr lang="en-US"/>
          </a:p>
        </p:txBody>
      </p:sp>
    </p:spTree>
    <p:extLst>
      <p:ext uri="{BB962C8B-B14F-4D97-AF65-F5344CB8AC3E}">
        <p14:creationId xmlns:p14="http://schemas.microsoft.com/office/powerpoint/2010/main" val="1819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all the</a:t>
            </a:r>
            <a:r>
              <a:rPr lang="en-US" baseline="0" dirty="0"/>
              <a:t> professional aesthetic </a:t>
            </a:r>
            <a:r>
              <a:rPr lang="en-US" dirty="0"/>
              <a:t>disciplines</a:t>
            </a:r>
            <a:r>
              <a:rPr lang="en-US" baseline="0" dirty="0"/>
              <a:t> together has created the concept of the </a:t>
            </a:r>
            <a:r>
              <a:rPr lang="en-US" baseline="0" dirty="0" err="1"/>
              <a:t>medispa</a:t>
            </a:r>
            <a:r>
              <a:rPr lang="en-US" baseline="0" dirty="0"/>
              <a:t>.  This really represents the future of the industry and embraces the combination of clinical excellence and health care with the luxury of spa, the comfort of therapy and the impact of cosmetic enhancement.  For a while it was considered that each of these areas of specialisms could never be combined with integrity and safety but indeed they do compliment one another immensely, as long as their integration with one another is achieved within the correct protocol.   In this way medical and non-medical practitioners can work in harmony to provide the very best in skin and body care that takes into account the ‘whole’ health of the individual and addresses each individual’s needs within a very rounded, inclusive and vibrant business model.</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With</a:t>
            </a:r>
            <a:r>
              <a:rPr lang="en-US" baseline="0" dirty="0"/>
              <a:t> the MDT and </a:t>
            </a:r>
            <a:r>
              <a:rPr lang="en-US" baseline="0" dirty="0" err="1"/>
              <a:t>medispa</a:t>
            </a:r>
            <a:r>
              <a:rPr lang="en-US" baseline="0" dirty="0"/>
              <a:t> environment in mind, w</a:t>
            </a:r>
            <a:r>
              <a:rPr lang="en-US" dirty="0"/>
              <a:t>e will now explore</a:t>
            </a:r>
            <a:r>
              <a:rPr lang="en-US" baseline="0" dirty="0"/>
              <a:t> the most prominent aesthetic  treatment modalities, their technologies, indications for use their effects and benefits.  Will also indicate who can perform these treatments under the UK qualification standards but, if you are studying outside the UK, you will need to check with your own government guidelines and insurance cover parameters. </a:t>
            </a:r>
            <a:endParaRPr lang="en-US" dirty="0"/>
          </a:p>
          <a:p>
            <a:endParaRPr lang="en-US" dirty="0"/>
          </a:p>
        </p:txBody>
      </p:sp>
      <p:sp>
        <p:nvSpPr>
          <p:cNvPr id="4" name="Slide Number Placeholder 3"/>
          <p:cNvSpPr>
            <a:spLocks noGrp="1"/>
          </p:cNvSpPr>
          <p:nvPr>
            <p:ph type="sldNum" sz="quarter" idx="10"/>
          </p:nvPr>
        </p:nvSpPr>
        <p:spPr/>
        <p:txBody>
          <a:bodyPr/>
          <a:lstStyle/>
          <a:p>
            <a:fld id="{6CADD082-4C2F-CB45-BE08-787346F97883}" type="slidenum">
              <a:rPr lang="en-US" smtClean="0"/>
              <a:t>7</a:t>
            </a:fld>
            <a:endParaRPr lang="en-US"/>
          </a:p>
        </p:txBody>
      </p:sp>
    </p:spTree>
    <p:extLst>
      <p:ext uri="{BB962C8B-B14F-4D97-AF65-F5344CB8AC3E}">
        <p14:creationId xmlns:p14="http://schemas.microsoft.com/office/powerpoint/2010/main" val="425130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Furthermore this rapid development of the global industry is estimated to to reach </a:t>
            </a:r>
            <a:r>
              <a:rPr lang="en-US" sz="1200" dirty="0">
                <a:solidFill>
                  <a:srgbClr val="000000"/>
                </a:solidFill>
                <a:latin typeface="Century Gothic"/>
                <a:cs typeface="Century Gothic"/>
              </a:rPr>
              <a:t>5.9 billion  British pounds by 2018 which is equivalent</a:t>
            </a:r>
            <a:r>
              <a:rPr lang="en-US" sz="1200" baseline="0" dirty="0">
                <a:solidFill>
                  <a:srgbClr val="000000"/>
                </a:solidFill>
                <a:latin typeface="Century Gothic"/>
                <a:cs typeface="Century Gothic"/>
              </a:rPr>
              <a:t> to</a:t>
            </a:r>
            <a:r>
              <a:rPr lang="en-US" sz="1200" dirty="0">
                <a:solidFill>
                  <a:srgbClr val="000000"/>
                </a:solidFill>
                <a:latin typeface="Century Gothic"/>
                <a:cs typeface="Century Gothic"/>
              </a:rPr>
              <a:t>  6.6 billion euros and  7.3 billion</a:t>
            </a:r>
            <a:r>
              <a:rPr lang="en-US" sz="1200" baseline="0" dirty="0">
                <a:solidFill>
                  <a:srgbClr val="000000"/>
                </a:solidFill>
                <a:latin typeface="Century Gothic"/>
                <a:cs typeface="Century Gothic"/>
              </a:rPr>
              <a:t> US dollars</a:t>
            </a:r>
            <a:endParaRPr lang="en-US" dirty="0"/>
          </a:p>
        </p:txBody>
      </p:sp>
      <p:sp>
        <p:nvSpPr>
          <p:cNvPr id="4" name="Slide Number Placeholder 3"/>
          <p:cNvSpPr>
            <a:spLocks noGrp="1"/>
          </p:cNvSpPr>
          <p:nvPr>
            <p:ph type="sldNum" sz="quarter" idx="10"/>
          </p:nvPr>
        </p:nvSpPr>
        <p:spPr/>
        <p:txBody>
          <a:bodyPr/>
          <a:lstStyle/>
          <a:p>
            <a:fld id="{6CADD082-4C2F-CB45-BE08-787346F97883}" type="slidenum">
              <a:rPr lang="en-US" smtClean="0"/>
              <a:t>9</a:t>
            </a:fld>
            <a:endParaRPr lang="en-US"/>
          </a:p>
        </p:txBody>
      </p:sp>
    </p:spTree>
    <p:extLst>
      <p:ext uri="{BB962C8B-B14F-4D97-AF65-F5344CB8AC3E}">
        <p14:creationId xmlns:p14="http://schemas.microsoft.com/office/powerpoint/2010/main" val="32559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we consider </a:t>
            </a:r>
            <a:r>
              <a:rPr lang="en-US" dirty="0"/>
              <a:t>the UK market alone the aesthetics</a:t>
            </a:r>
            <a:r>
              <a:rPr lang="en-US" baseline="0" dirty="0"/>
              <a:t> industry was estimated to be worth £3.5 billion at the end of 2015. If you are studying outside the UK you may like to research the sector value in your own country.</a:t>
            </a:r>
            <a:endParaRPr lang="en-US" dirty="0"/>
          </a:p>
        </p:txBody>
      </p:sp>
      <p:sp>
        <p:nvSpPr>
          <p:cNvPr id="4" name="Slide Number Placeholder 3"/>
          <p:cNvSpPr>
            <a:spLocks noGrp="1"/>
          </p:cNvSpPr>
          <p:nvPr>
            <p:ph type="sldNum" sz="quarter" idx="10"/>
          </p:nvPr>
        </p:nvSpPr>
        <p:spPr/>
        <p:txBody>
          <a:bodyPr/>
          <a:lstStyle/>
          <a:p>
            <a:fld id="{6CADD082-4C2F-CB45-BE08-787346F97883}" type="slidenum">
              <a:rPr lang="en-US" smtClean="0"/>
              <a:t>10</a:t>
            </a:fld>
            <a:endParaRPr lang="en-US"/>
          </a:p>
        </p:txBody>
      </p:sp>
    </p:spTree>
    <p:extLst>
      <p:ext uri="{BB962C8B-B14F-4D97-AF65-F5344CB8AC3E}">
        <p14:creationId xmlns:p14="http://schemas.microsoft.com/office/powerpoint/2010/main" val="185702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Suffice to say this remarkable market growth represents a huge career opportunity for</a:t>
            </a:r>
            <a:r>
              <a:rPr lang="en-US" baseline="0" dirty="0"/>
              <a:t> everyone working, or wanting to work with the </a:t>
            </a:r>
            <a:r>
              <a:rPr lang="en-US" baseline="0" dirty="0" err="1"/>
              <a:t>medispa</a:t>
            </a:r>
            <a:r>
              <a:rPr lang="en-US" baseline="0" dirty="0"/>
              <a:t> clinic environment..  The employment opportunities now presenting themselves reflect the greater diversity of job roles for aesthetic doctors, nurses and dentists wishing to develop a cosmetic dermatology specialism and for beauty therapists looking to take their careers to a more advanced level.  Additionally individuals from other health care related disciplines such as pharmacists, radiologists, physiotherapists  and podiatrists are also finding that the have something to contribute within the aesthetic clinic.  Jobs in this sector will range from clinical practice itself through to, business development, clinic management, marketing, field sales, education and training and , for most, these roles represent a higher than average rate of earnings.</a:t>
            </a:r>
            <a:endParaRPr lang="en-US" dirty="0"/>
          </a:p>
        </p:txBody>
      </p:sp>
      <p:sp>
        <p:nvSpPr>
          <p:cNvPr id="4" name="Slide Number Placeholder 3"/>
          <p:cNvSpPr>
            <a:spLocks noGrp="1"/>
          </p:cNvSpPr>
          <p:nvPr>
            <p:ph type="sldNum" sz="quarter" idx="10"/>
          </p:nvPr>
        </p:nvSpPr>
        <p:spPr/>
        <p:txBody>
          <a:bodyPr/>
          <a:lstStyle/>
          <a:p>
            <a:fld id="{6CADD082-4C2F-CB45-BE08-787346F97883}" type="slidenum">
              <a:rPr lang="en-US" smtClean="0"/>
              <a:t>11</a:t>
            </a:fld>
            <a:endParaRPr lang="en-US"/>
          </a:p>
        </p:txBody>
      </p:sp>
    </p:spTree>
    <p:extLst>
      <p:ext uri="{BB962C8B-B14F-4D97-AF65-F5344CB8AC3E}">
        <p14:creationId xmlns:p14="http://schemas.microsoft.com/office/powerpoint/2010/main" val="4230126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a:t>
            </a:r>
            <a:r>
              <a:rPr lang="en-US" baseline="0" dirty="0"/>
              <a:t> established that </a:t>
            </a:r>
            <a:r>
              <a:rPr lang="en-US" dirty="0"/>
              <a:t>the employment market</a:t>
            </a:r>
            <a:r>
              <a:rPr lang="en-US" baseline="0" dirty="0"/>
              <a:t> for individuals working within the </a:t>
            </a:r>
            <a:r>
              <a:rPr lang="en-US" baseline="0" dirty="0" err="1"/>
              <a:t>medispa</a:t>
            </a:r>
            <a:r>
              <a:rPr lang="en-US" baseline="0" dirty="0"/>
              <a:t> sector represents an exciting career development pathway,  moving into the realms of the </a:t>
            </a:r>
            <a:r>
              <a:rPr lang="en-US" baseline="0" dirty="0" err="1"/>
              <a:t>medispa</a:t>
            </a:r>
            <a:r>
              <a:rPr lang="en-US" baseline="0" dirty="0"/>
              <a:t> is an equally lucrative proposition f</a:t>
            </a:r>
            <a:r>
              <a:rPr lang="en-US" dirty="0"/>
              <a:t>or those running</a:t>
            </a:r>
            <a:r>
              <a:rPr lang="en-US" baseline="0" dirty="0"/>
              <a:t> businesses in the more traditional health, beauty and spa sector.  Treatment procedure prices are pitched at a much higher level level than standard beauty therapy procedures with little or no increase in the time and cost incurred by their delivery– indeed many of these treatments are very low cost and extremely time efficient.  Thus a superior profit margin can be established while at the same time a business will differentiate itself from its competitors.   Incorporating aesthetic practices into any skin care business  can provide a real point of difference and establish a reputation for being a specialist in your field.  </a:t>
            </a:r>
            <a:endParaRPr lang="en-US" dirty="0"/>
          </a:p>
        </p:txBody>
      </p:sp>
      <p:sp>
        <p:nvSpPr>
          <p:cNvPr id="4" name="Slide Number Placeholder 3"/>
          <p:cNvSpPr>
            <a:spLocks noGrp="1"/>
          </p:cNvSpPr>
          <p:nvPr>
            <p:ph type="sldNum" sz="quarter" idx="10"/>
          </p:nvPr>
        </p:nvSpPr>
        <p:spPr/>
        <p:txBody>
          <a:bodyPr/>
          <a:lstStyle/>
          <a:p>
            <a:fld id="{6CADD082-4C2F-CB45-BE08-787346F97883}" type="slidenum">
              <a:rPr lang="en-US" smtClean="0"/>
              <a:t>12</a:t>
            </a:fld>
            <a:endParaRPr lang="en-US"/>
          </a:p>
        </p:txBody>
      </p:sp>
    </p:spTree>
    <p:extLst>
      <p:ext uri="{BB962C8B-B14F-4D97-AF65-F5344CB8AC3E}">
        <p14:creationId xmlns:p14="http://schemas.microsoft.com/office/powerpoint/2010/main" val="312647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this industry growth it is surprising that up until 3 years ago there were</a:t>
            </a:r>
            <a:r>
              <a:rPr lang="en-US" baseline="0" dirty="0"/>
              <a:t> no formal </a:t>
            </a:r>
            <a:r>
              <a:rPr lang="en-US" baseline="0" dirty="0" err="1"/>
              <a:t>ly</a:t>
            </a:r>
            <a:r>
              <a:rPr lang="en-US" baseline="0" dirty="0"/>
              <a:t> accredited qualifications in treatments such as chemical skin peeling , micro-needling and advanced skin studies required to underpin such advanced treatments</a:t>
            </a:r>
            <a:endParaRPr lang="en-US" dirty="0"/>
          </a:p>
        </p:txBody>
      </p:sp>
      <p:sp>
        <p:nvSpPr>
          <p:cNvPr id="4" name="Slide Number Placeholder 3"/>
          <p:cNvSpPr>
            <a:spLocks noGrp="1"/>
          </p:cNvSpPr>
          <p:nvPr>
            <p:ph type="sldNum" sz="quarter" idx="10"/>
          </p:nvPr>
        </p:nvSpPr>
        <p:spPr/>
        <p:txBody>
          <a:bodyPr/>
          <a:lstStyle/>
          <a:p>
            <a:fld id="{6CADD082-4C2F-CB45-BE08-787346F97883}" type="slidenum">
              <a:rPr lang="en-US" smtClean="0"/>
              <a:t>13</a:t>
            </a:fld>
            <a:endParaRPr lang="en-US"/>
          </a:p>
        </p:txBody>
      </p:sp>
    </p:spTree>
    <p:extLst>
      <p:ext uri="{BB962C8B-B14F-4D97-AF65-F5344CB8AC3E}">
        <p14:creationId xmlns:p14="http://schemas.microsoft.com/office/powerpoint/2010/main" val="163334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supporting the Keogh review recommendations, it is not HEE’s intention to exclude any practitioners from delivering</a:t>
            </a:r>
          </a:p>
          <a:p>
            <a:r>
              <a:rPr lang="en-US" sz="1200" b="0" i="0" u="none" strike="noStrike" kern="1200" baseline="0" dirty="0">
                <a:solidFill>
                  <a:schemeClr val="tx1"/>
                </a:solidFill>
                <a:latin typeface="+mn-lt"/>
                <a:ea typeface="+mn-ea"/>
                <a:cs typeface="+mn-cs"/>
              </a:rPr>
              <a:t>cosmetic procedures or to deny training to any industry sectors, as this might encourage practitioners to </a:t>
            </a:r>
            <a:r>
              <a:rPr lang="en-US" sz="1200" b="0" i="0" u="none" strike="noStrike" kern="1200" baseline="0" dirty="0" err="1">
                <a:solidFill>
                  <a:schemeClr val="tx1"/>
                </a:solidFill>
                <a:latin typeface="+mn-lt"/>
                <a:ea typeface="+mn-ea"/>
                <a:cs typeface="+mn-cs"/>
              </a:rPr>
              <a:t>practise</a:t>
            </a:r>
            <a:r>
              <a:rPr lang="en-US" sz="1200" b="0" i="0" u="none" strike="noStrike" kern="1200" baseline="0" dirty="0">
                <a:solidFill>
                  <a:schemeClr val="tx1"/>
                </a:solidFill>
                <a:latin typeface="+mn-lt"/>
                <a:ea typeface="+mn-ea"/>
                <a:cs typeface="+mn-cs"/>
              </a:rPr>
              <a:t> without</a:t>
            </a:r>
          </a:p>
          <a:p>
            <a:r>
              <a:rPr lang="en-US" sz="1200" b="0" i="0" u="none" strike="noStrike" kern="1200" baseline="0" dirty="0">
                <a:solidFill>
                  <a:schemeClr val="tx1"/>
                </a:solidFill>
                <a:latin typeface="+mn-lt"/>
                <a:ea typeface="+mn-ea"/>
                <a:cs typeface="+mn-cs"/>
              </a:rPr>
              <a:t>training or with training which does not meet the standards recommended by HEE which could consequently undermine</a:t>
            </a:r>
          </a:p>
          <a:p>
            <a:r>
              <a:rPr lang="en-US" sz="1200" b="0" i="0" u="none" strike="noStrike" kern="1200" baseline="0" dirty="0">
                <a:solidFill>
                  <a:schemeClr val="tx1"/>
                </a:solidFill>
                <a:latin typeface="+mn-lt"/>
                <a:ea typeface="+mn-ea"/>
                <a:cs typeface="+mn-cs"/>
              </a:rPr>
              <a:t>patient safety. Rather than seeking to exclude practitioners who do not have clinical training, Keogh sought to address</a:t>
            </a:r>
          </a:p>
          <a:p>
            <a:r>
              <a:rPr lang="en-US" sz="1200" b="0" i="0" u="none" strike="noStrike" kern="1200" baseline="0" dirty="0">
                <a:solidFill>
                  <a:schemeClr val="tx1"/>
                </a:solidFill>
                <a:latin typeface="+mn-lt"/>
                <a:ea typeface="+mn-ea"/>
                <a:cs typeface="+mn-cs"/>
              </a:rPr>
              <a:t>the patient safety aspect by requiring professional/clinical oversight of </a:t>
            </a:r>
            <a:r>
              <a:rPr lang="en-US" sz="1200" b="0" i="0" u="none" strike="noStrike" kern="1200" baseline="0" dirty="0" err="1">
                <a:solidFill>
                  <a:schemeClr val="tx1"/>
                </a:solidFill>
                <a:latin typeface="+mn-lt"/>
                <a:ea typeface="+mn-ea"/>
                <a:cs typeface="+mn-cs"/>
              </a:rPr>
              <a:t>nonhealthcare</a:t>
            </a:r>
            <a:r>
              <a:rPr lang="en-US" sz="1200" b="0" i="0" u="none" strike="noStrike" kern="1200" baseline="0" dirty="0">
                <a:solidFill>
                  <a:schemeClr val="tx1"/>
                </a:solidFill>
                <a:latin typeface="+mn-lt"/>
                <a:ea typeface="+mn-ea"/>
                <a:cs typeface="+mn-cs"/>
              </a:rPr>
              <a:t> practitioners for some more</a:t>
            </a:r>
          </a:p>
          <a:p>
            <a:r>
              <a:rPr lang="en-US" sz="1200" b="0" i="0" u="none" strike="noStrike" kern="1200" baseline="0" dirty="0">
                <a:solidFill>
                  <a:schemeClr val="tx1"/>
                </a:solidFill>
                <a:latin typeface="+mn-lt"/>
                <a:ea typeface="+mn-ea"/>
                <a:cs typeface="+mn-cs"/>
              </a:rPr>
              <a:t>complex procedures, and this is the approach underlying these qualification requirements.</a:t>
            </a:r>
            <a:endParaRPr lang="en-US" dirty="0"/>
          </a:p>
        </p:txBody>
      </p:sp>
      <p:sp>
        <p:nvSpPr>
          <p:cNvPr id="4" name="Slide Number Placeholder 3"/>
          <p:cNvSpPr>
            <a:spLocks noGrp="1"/>
          </p:cNvSpPr>
          <p:nvPr>
            <p:ph type="sldNum" sz="quarter" idx="10"/>
          </p:nvPr>
        </p:nvSpPr>
        <p:spPr/>
        <p:txBody>
          <a:bodyPr/>
          <a:lstStyle/>
          <a:p>
            <a:fld id="{CA62AA80-28CC-454A-9A76-CC885FEE9720}" type="slidenum">
              <a:rPr lang="en-US" smtClean="0"/>
              <a:t>14</a:t>
            </a:fld>
            <a:endParaRPr lang="en-US"/>
          </a:p>
        </p:txBody>
      </p:sp>
    </p:spTree>
    <p:extLst>
      <p:ext uri="{BB962C8B-B14F-4D97-AF65-F5344CB8AC3E}">
        <p14:creationId xmlns:p14="http://schemas.microsoft.com/office/powerpoint/2010/main" val="364421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EE64FD7-CA32-AA47-9718-F1D64952AF94}" type="datetimeFigureOut">
              <a:rPr lang="en-US" smtClean="0"/>
              <a:t>12/19/2017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3092862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EE64FD7-CA32-AA47-9718-F1D64952AF94}" type="datetimeFigureOut">
              <a:rPr lang="en-US" smtClean="0"/>
              <a:t>12/19/2017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4280684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EE64FD7-CA32-AA47-9718-F1D64952AF94}" type="datetimeFigureOut">
              <a:rPr lang="en-US" smtClean="0"/>
              <a:t>12/19/2017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2650564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EE64FD7-CA32-AA47-9718-F1D64952AF94}" type="datetimeFigureOut">
              <a:rPr lang="en-US" smtClean="0"/>
              <a:t>12/19/2017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145078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EE64FD7-CA32-AA47-9718-F1D64952AF94}" type="datetimeFigureOut">
              <a:rPr lang="en-US" smtClean="0"/>
              <a:t>12/19/2017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316480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EE64FD7-CA32-AA47-9718-F1D64952AF94}" type="datetimeFigureOut">
              <a:rPr lang="en-US" smtClean="0"/>
              <a:t>12/19/2017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145041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EE64FD7-CA32-AA47-9718-F1D64952AF94}" type="datetimeFigureOut">
              <a:rPr lang="en-US" smtClean="0"/>
              <a:t>12/19/2017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1488482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EE64FD7-CA32-AA47-9718-F1D64952AF94}" type="datetimeFigureOut">
              <a:rPr lang="en-US" smtClean="0"/>
              <a:t>12/19/2017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2344321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E64FD7-CA32-AA47-9718-F1D64952AF94}" type="datetimeFigureOut">
              <a:rPr lang="en-US" smtClean="0"/>
              <a:t>12/19/2017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3188988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EE64FD7-CA32-AA47-9718-F1D64952AF94}" type="datetimeFigureOut">
              <a:rPr lang="en-US" smtClean="0"/>
              <a:t>12/19/2017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648342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EE64FD7-CA32-AA47-9718-F1D64952AF94}" type="datetimeFigureOut">
              <a:rPr lang="en-US" smtClean="0"/>
              <a:t>12/19/2017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CC0F7-FC9F-F04F-AA9E-55046DF13075}" type="slidenum">
              <a:rPr lang="en-US" smtClean="0"/>
              <a:t>‹#›</a:t>
            </a:fld>
            <a:endParaRPr lang="en-US"/>
          </a:p>
        </p:txBody>
      </p:sp>
    </p:spTree>
    <p:extLst>
      <p:ext uri="{BB962C8B-B14F-4D97-AF65-F5344CB8AC3E}">
        <p14:creationId xmlns:p14="http://schemas.microsoft.com/office/powerpoint/2010/main" val="3671147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64FD7-CA32-AA47-9718-F1D64952AF94}" type="datetimeFigureOut">
              <a:rPr lang="en-US" smtClean="0"/>
              <a:t>12/19/2017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CC0F7-FC9F-F04F-AA9E-55046DF13075}"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extLst>
      <p:ext uri="{BB962C8B-B14F-4D97-AF65-F5344CB8AC3E}">
        <p14:creationId xmlns:p14="http://schemas.microsoft.com/office/powerpoint/2010/main" val="3299166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200" kern="1200">
          <a:solidFill>
            <a:srgbClr val="1F497D"/>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79097" y="560275"/>
            <a:ext cx="2222500" cy="2222500"/>
          </a:xfrm>
          <a:prstGeom prst="rect">
            <a:avLst/>
          </a:prstGeom>
        </p:spPr>
      </p:pic>
      <p:pic>
        <p:nvPicPr>
          <p:cNvPr id="5" name="Picture 4"/>
          <p:cNvPicPr>
            <a:picLocks noChangeAspect="1"/>
          </p:cNvPicPr>
          <p:nvPr/>
        </p:nvPicPr>
        <p:blipFill>
          <a:blip r:embed="rId3"/>
          <a:stretch>
            <a:fillRect/>
          </a:stretch>
        </p:blipFill>
        <p:spPr>
          <a:xfrm>
            <a:off x="443466" y="742345"/>
            <a:ext cx="5835631" cy="2040430"/>
          </a:xfrm>
          <a:prstGeom prst="rect">
            <a:avLst/>
          </a:prstGeom>
        </p:spPr>
      </p:pic>
      <p:sp>
        <p:nvSpPr>
          <p:cNvPr id="8" name="TextBox 7"/>
          <p:cNvSpPr txBox="1"/>
          <p:nvPr/>
        </p:nvSpPr>
        <p:spPr>
          <a:xfrm>
            <a:off x="619541" y="3595514"/>
            <a:ext cx="7784357" cy="1569660"/>
          </a:xfrm>
          <a:prstGeom prst="rect">
            <a:avLst/>
          </a:prstGeom>
          <a:noFill/>
        </p:spPr>
        <p:txBody>
          <a:bodyPr wrap="square" rtlCol="0">
            <a:spAutoFit/>
          </a:bodyPr>
          <a:lstStyle/>
          <a:p>
            <a:pPr algn="ctr"/>
            <a:r>
              <a:rPr lang="en-US" sz="2400" dirty="0">
                <a:solidFill>
                  <a:srgbClr val="1F497D"/>
                </a:solidFill>
                <a:latin typeface="Century Gothic"/>
                <a:cs typeface="Century Gothic"/>
              </a:rPr>
              <a:t>The CIBTAC / SALLY DURANT Partnership</a:t>
            </a:r>
          </a:p>
          <a:p>
            <a:pPr algn="ctr"/>
            <a:endParaRPr lang="en-US" sz="2400" dirty="0">
              <a:solidFill>
                <a:srgbClr val="000000"/>
              </a:solidFill>
              <a:latin typeface="Century Gothic"/>
              <a:cs typeface="Century Gothic"/>
            </a:endParaRPr>
          </a:p>
          <a:p>
            <a:pPr algn="ctr"/>
            <a:r>
              <a:rPr lang="en-US" sz="2400" dirty="0">
                <a:solidFill>
                  <a:srgbClr val="000000"/>
                </a:solidFill>
                <a:latin typeface="Century Gothic"/>
                <a:cs typeface="Century Gothic"/>
              </a:rPr>
              <a:t>Level 4 Qualifications in </a:t>
            </a:r>
          </a:p>
          <a:p>
            <a:pPr algn="ctr"/>
            <a:r>
              <a:rPr lang="en-US" sz="2400" dirty="0">
                <a:solidFill>
                  <a:srgbClr val="000000"/>
                </a:solidFill>
                <a:latin typeface="Century Gothic"/>
                <a:cs typeface="Century Gothic"/>
              </a:rPr>
              <a:t>Advanced Skin Studies and Aesthetic Practice</a:t>
            </a:r>
          </a:p>
        </p:txBody>
      </p:sp>
    </p:spTree>
    <p:extLst>
      <p:ext uri="{BB962C8B-B14F-4D97-AF65-F5344CB8AC3E}">
        <p14:creationId xmlns:p14="http://schemas.microsoft.com/office/powerpoint/2010/main" val="754263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9641" y="274638"/>
            <a:ext cx="8229600" cy="1143000"/>
          </a:xfrm>
          <a:solidFill>
            <a:srgbClr val="FFFFFF"/>
          </a:solidFill>
        </p:spPr>
        <p:txBody>
          <a:bodyPr/>
          <a:lstStyle/>
          <a:p>
            <a:r>
              <a:rPr lang="en-US" dirty="0">
                <a:solidFill>
                  <a:schemeClr val="bg1"/>
                </a:solidFill>
              </a:rPr>
              <a:t>  </a:t>
            </a:r>
            <a:r>
              <a:rPr lang="en-US" sz="3600" dirty="0">
                <a:solidFill>
                  <a:srgbClr val="1F497D"/>
                </a:solidFill>
              </a:rPr>
              <a:t>Rapid Industry Growth</a:t>
            </a:r>
          </a:p>
        </p:txBody>
      </p:sp>
      <p:sp>
        <p:nvSpPr>
          <p:cNvPr id="9" name="Rounded Rectangle 8"/>
          <p:cNvSpPr/>
          <p:nvPr/>
        </p:nvSpPr>
        <p:spPr>
          <a:xfrm>
            <a:off x="918790" y="1417638"/>
            <a:ext cx="7228725" cy="151311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latin typeface="Century Gothic"/>
                <a:cs typeface="Century Gothic"/>
              </a:rPr>
              <a:t>The UK Aesthetics industry was estimated to be worth £3.5 billion </a:t>
            </a:r>
          </a:p>
          <a:p>
            <a:pPr algn="ctr"/>
            <a:r>
              <a:rPr lang="en-US" sz="2800" dirty="0">
                <a:solidFill>
                  <a:schemeClr val="tx1"/>
                </a:solidFill>
                <a:latin typeface="Century Gothic"/>
                <a:cs typeface="Century Gothic"/>
              </a:rPr>
              <a:t>by the end of 2015</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72768" y="3055725"/>
            <a:ext cx="6323446" cy="2794094"/>
          </a:xfrm>
          <a:prstGeom prst="rect">
            <a:avLst/>
          </a:prstGeom>
        </p:spPr>
      </p:pic>
    </p:spTree>
    <p:extLst>
      <p:ext uri="{BB962C8B-B14F-4D97-AF65-F5344CB8AC3E}">
        <p14:creationId xmlns:p14="http://schemas.microsoft.com/office/powerpoint/2010/main" val="20803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Progression</a:t>
            </a:r>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7" name="TextBox 6"/>
          <p:cNvSpPr txBox="1"/>
          <p:nvPr/>
        </p:nvSpPr>
        <p:spPr>
          <a:xfrm>
            <a:off x="717853" y="883567"/>
            <a:ext cx="4374139" cy="646331"/>
          </a:xfrm>
          <a:prstGeom prst="rect">
            <a:avLst/>
          </a:prstGeom>
          <a:noFill/>
        </p:spPr>
        <p:txBody>
          <a:bodyPr wrap="none" rtlCol="0">
            <a:spAutoFit/>
          </a:bodyPr>
          <a:lstStyle/>
          <a:p>
            <a:r>
              <a:rPr lang="en-US" sz="3600" dirty="0">
                <a:latin typeface="Century Gothic"/>
                <a:cs typeface="Century Gothic"/>
              </a:rPr>
              <a:t>Career Progression</a:t>
            </a:r>
          </a:p>
        </p:txBody>
      </p:sp>
    </p:spTree>
    <p:extLst>
      <p:ext uri="{BB962C8B-B14F-4D97-AF65-F5344CB8AC3E}">
        <p14:creationId xmlns:p14="http://schemas.microsoft.com/office/powerpoint/2010/main" val="3353921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stretch>
            <a:fillRect/>
          </a:stretch>
        </p:blipFill>
        <p:spPr>
          <a:xfrm>
            <a:off x="0" y="1"/>
            <a:ext cx="9095337" cy="6695782"/>
          </a:xfrm>
          <a:prstGeom prst="rect">
            <a:avLst/>
          </a:prstGeom>
        </p:spPr>
      </p:pic>
      <p:sp>
        <p:nvSpPr>
          <p:cNvPr id="6" name="Rectangle 5"/>
          <p:cNvSpPr/>
          <p:nvPr/>
        </p:nvSpPr>
        <p:spPr>
          <a:xfrm>
            <a:off x="740223" y="712707"/>
            <a:ext cx="3733489" cy="646331"/>
          </a:xfrm>
          <a:prstGeom prst="rect">
            <a:avLst/>
          </a:prstGeom>
        </p:spPr>
        <p:txBody>
          <a:bodyPr wrap="none">
            <a:spAutoFit/>
          </a:bodyPr>
          <a:lstStyle/>
          <a:p>
            <a:r>
              <a:rPr lang="en-US" sz="3600" dirty="0">
                <a:latin typeface="Century Gothic"/>
                <a:cs typeface="Century Gothic"/>
              </a:rPr>
              <a:t>Business Growth</a:t>
            </a:r>
          </a:p>
        </p:txBody>
      </p:sp>
    </p:spTree>
    <p:extLst>
      <p:ext uri="{BB962C8B-B14F-4D97-AF65-F5344CB8AC3E}">
        <p14:creationId xmlns:p14="http://schemas.microsoft.com/office/powerpoint/2010/main" val="767397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solidFill>
            <a:srgbClr val="FFFFFF"/>
          </a:solidFill>
        </p:spPr>
        <p:txBody>
          <a:bodyPr/>
          <a:lstStyle/>
          <a:p>
            <a:r>
              <a:rPr lang="en-US" dirty="0">
                <a:solidFill>
                  <a:srgbClr val="1F497D"/>
                </a:solidFill>
              </a:rPr>
              <a:t>                 The Industry Void</a:t>
            </a:r>
          </a:p>
        </p:txBody>
      </p:sp>
      <p:graphicFrame>
        <p:nvGraphicFramePr>
          <p:cNvPr id="6" name="Diagram 5"/>
          <p:cNvGraphicFramePr/>
          <p:nvPr>
            <p:extLst>
              <p:ext uri="{D42A27DB-BD31-4B8C-83A1-F6EECF244321}">
                <p14:modId xmlns:p14="http://schemas.microsoft.com/office/powerpoint/2010/main" val="3450535037"/>
              </p:ext>
            </p:extLst>
          </p:nvPr>
        </p:nvGraphicFramePr>
        <p:xfrm>
          <a:off x="1171141" y="1258726"/>
          <a:ext cx="7264823" cy="4236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75072" y="2873334"/>
            <a:ext cx="1475981" cy="1188799"/>
          </a:xfrm>
          <a:prstGeom prst="rect">
            <a:avLst/>
          </a:prstGeom>
        </p:spPr>
      </p:pic>
    </p:spTree>
    <p:extLst>
      <p:ext uri="{BB962C8B-B14F-4D97-AF65-F5344CB8AC3E}">
        <p14:creationId xmlns:p14="http://schemas.microsoft.com/office/powerpoint/2010/main" val="319948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680" y="2293586"/>
            <a:ext cx="1648213" cy="1648213"/>
          </a:xfrm>
          <a:prstGeom prst="rect">
            <a:avLst/>
          </a:prstGeom>
        </p:spPr>
      </p:pic>
      <p:sp>
        <p:nvSpPr>
          <p:cNvPr id="7" name="Title 6"/>
          <p:cNvSpPr>
            <a:spLocks noGrp="1"/>
          </p:cNvSpPr>
          <p:nvPr>
            <p:ph type="title"/>
          </p:nvPr>
        </p:nvSpPr>
        <p:spPr>
          <a:solidFill>
            <a:srgbClr val="FFFFFF"/>
          </a:solidFill>
        </p:spPr>
        <p:txBody>
          <a:bodyPr>
            <a:normAutofit/>
          </a:bodyPr>
          <a:lstStyle/>
          <a:p>
            <a:r>
              <a:rPr lang="en-US" dirty="0">
                <a:solidFill>
                  <a:srgbClr val="1F497D"/>
                </a:solidFill>
              </a:rPr>
              <a:t>Aligned to New </a:t>
            </a:r>
            <a:br>
              <a:rPr lang="en-US" dirty="0">
                <a:solidFill>
                  <a:srgbClr val="1F497D"/>
                </a:solidFill>
              </a:rPr>
            </a:br>
            <a:r>
              <a:rPr lang="en-US" dirty="0">
                <a:solidFill>
                  <a:srgbClr val="1F497D"/>
                </a:solidFill>
              </a:rPr>
              <a:t>National Occupational Standards</a:t>
            </a:r>
          </a:p>
        </p:txBody>
      </p:sp>
      <p:sp>
        <p:nvSpPr>
          <p:cNvPr id="2" name="TextBox 1"/>
          <p:cNvSpPr txBox="1"/>
          <p:nvPr/>
        </p:nvSpPr>
        <p:spPr>
          <a:xfrm>
            <a:off x="457200" y="1417638"/>
            <a:ext cx="8229600" cy="1200328"/>
          </a:xfrm>
          <a:prstGeom prst="rect">
            <a:avLst/>
          </a:prstGeom>
          <a:noFill/>
        </p:spPr>
        <p:txBody>
          <a:bodyPr wrap="square" rtlCol="0">
            <a:spAutoFit/>
          </a:bodyPr>
          <a:lstStyle/>
          <a:p>
            <a:pPr algn="ctr"/>
            <a:r>
              <a:rPr lang="en-GB" sz="2400" dirty="0">
                <a:latin typeface="Century Gothic"/>
                <a:cs typeface="Century Gothic"/>
              </a:rPr>
              <a:t> </a:t>
            </a:r>
          </a:p>
          <a:p>
            <a:pPr algn="ctr"/>
            <a:r>
              <a:rPr lang="en-GB" sz="2400" dirty="0">
                <a:latin typeface="Century Gothic"/>
                <a:cs typeface="Century Gothic"/>
              </a:rPr>
              <a:t> </a:t>
            </a:r>
          </a:p>
          <a:p>
            <a:endParaRPr lang="en-US" sz="2400" dirty="0">
              <a:latin typeface="Century Gothic"/>
              <a:cs typeface="Century Gothic"/>
            </a:endParaRPr>
          </a:p>
        </p:txBody>
      </p:sp>
      <p:pic>
        <p:nvPicPr>
          <p:cNvPr id="5" name="Picture 4"/>
          <p:cNvPicPr>
            <a:picLocks noChangeAspect="1"/>
          </p:cNvPicPr>
          <p:nvPr/>
        </p:nvPicPr>
        <p:blipFill>
          <a:blip r:embed="rId4"/>
          <a:stretch>
            <a:fillRect/>
          </a:stretch>
        </p:blipFill>
        <p:spPr>
          <a:xfrm>
            <a:off x="2127893" y="1997886"/>
            <a:ext cx="3346167" cy="2144691"/>
          </a:xfrm>
          <a:prstGeom prst="rect">
            <a:avLst/>
          </a:prstGeom>
        </p:spPr>
      </p:pic>
      <p:pic>
        <p:nvPicPr>
          <p:cNvPr id="3" name="Picture 2"/>
          <p:cNvPicPr>
            <a:picLocks noChangeAspect="1"/>
          </p:cNvPicPr>
          <p:nvPr/>
        </p:nvPicPr>
        <p:blipFill>
          <a:blip r:embed="rId5"/>
          <a:stretch>
            <a:fillRect/>
          </a:stretch>
        </p:blipFill>
        <p:spPr>
          <a:xfrm>
            <a:off x="5474060" y="2283833"/>
            <a:ext cx="3212740" cy="1657966"/>
          </a:xfrm>
          <a:prstGeom prst="rect">
            <a:avLst/>
          </a:prstGeom>
        </p:spPr>
      </p:pic>
    </p:spTree>
    <p:extLst>
      <p:ext uri="{BB962C8B-B14F-4D97-AF65-F5344CB8AC3E}">
        <p14:creationId xmlns:p14="http://schemas.microsoft.com/office/powerpoint/2010/main" val="2733813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Sally Durant</a:t>
            </a:r>
          </a:p>
        </p:txBody>
      </p:sp>
      <p:sp>
        <p:nvSpPr>
          <p:cNvPr id="3" name="Content Placeholder 2"/>
          <p:cNvSpPr>
            <a:spLocks noGrp="1"/>
          </p:cNvSpPr>
          <p:nvPr>
            <p:ph idx="1"/>
          </p:nvPr>
        </p:nvSpPr>
        <p:spPr>
          <a:xfrm>
            <a:off x="457200" y="1166772"/>
            <a:ext cx="8229600" cy="4525963"/>
          </a:xfrm>
        </p:spPr>
        <p:txBody>
          <a:bodyPr>
            <a:normAutofit fontScale="92500" lnSpcReduction="10000"/>
          </a:bodyPr>
          <a:lstStyle/>
          <a:p>
            <a:pPr marL="0" indent="0">
              <a:buNone/>
            </a:pPr>
            <a:r>
              <a:rPr lang="en-US" dirty="0"/>
              <a:t> </a:t>
            </a:r>
            <a:endParaRPr lang="en-GB" dirty="0"/>
          </a:p>
          <a:p>
            <a:pPr lvl="0"/>
            <a:r>
              <a:rPr lang="en-US" dirty="0"/>
              <a:t>Member of the JCCP Working Party for Education, Training and Accreditation </a:t>
            </a:r>
          </a:p>
          <a:p>
            <a:pPr lvl="0"/>
            <a:endParaRPr lang="en-US" dirty="0"/>
          </a:p>
          <a:p>
            <a:pPr lvl="0"/>
            <a:r>
              <a:rPr lang="en-US" dirty="0"/>
              <a:t>Member of the Clinical Practice Standards Consultation Group </a:t>
            </a:r>
          </a:p>
          <a:p>
            <a:pPr marL="0" lvl="0" indent="0">
              <a:buNone/>
            </a:pPr>
            <a:endParaRPr lang="en-GB" dirty="0"/>
          </a:p>
          <a:p>
            <a:pPr lvl="0"/>
            <a:r>
              <a:rPr lang="en-US" dirty="0"/>
              <a:t>Member of the Aesthetic Practitioners Steering Group - HABIA</a:t>
            </a:r>
          </a:p>
          <a:p>
            <a:pPr lvl="0"/>
            <a:endParaRPr lang="en-GB" dirty="0"/>
          </a:p>
          <a:p>
            <a:pPr lvl="0"/>
            <a:r>
              <a:rPr lang="en-US" dirty="0"/>
              <a:t>Managing Director and Principal of the Sally Durant Training Consultancy </a:t>
            </a:r>
          </a:p>
        </p:txBody>
      </p:sp>
    </p:spTree>
    <p:extLst>
      <p:ext uri="{BB962C8B-B14F-4D97-AF65-F5344CB8AC3E}">
        <p14:creationId xmlns:p14="http://schemas.microsoft.com/office/powerpoint/2010/main" val="12823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Our Level 4 Course Portfolio</a:t>
            </a:r>
          </a:p>
        </p:txBody>
      </p:sp>
    </p:spTree>
    <p:extLst>
      <p:ext uri="{BB962C8B-B14F-4D97-AF65-F5344CB8AC3E}">
        <p14:creationId xmlns:p14="http://schemas.microsoft.com/office/powerpoint/2010/main" val="1233367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3078"/>
            <a:ext cx="8229600" cy="1143000"/>
          </a:xfrm>
          <a:solidFill>
            <a:srgbClr val="FFFFFF"/>
          </a:solidFill>
        </p:spPr>
        <p:txBody>
          <a:bodyPr>
            <a:normAutofit fontScale="90000"/>
          </a:bodyPr>
          <a:lstStyle/>
          <a:p>
            <a:br>
              <a:rPr lang="en-US" dirty="0"/>
            </a:br>
            <a:r>
              <a:rPr lang="en-US" dirty="0"/>
              <a:t>The CIBTAC / SALLY DURANT</a:t>
            </a:r>
            <a:br>
              <a:rPr lang="en-US" dirty="0"/>
            </a:br>
            <a:r>
              <a:rPr lang="en-US" dirty="0"/>
              <a:t>Partnership</a:t>
            </a:r>
            <a:br>
              <a:rPr lang="en-US" dirty="0"/>
            </a:br>
            <a:endParaRPr lang="en-US" dirty="0"/>
          </a:p>
        </p:txBody>
      </p:sp>
      <p:sp>
        <p:nvSpPr>
          <p:cNvPr id="2" name="TextBox 1"/>
          <p:cNvSpPr txBox="1"/>
          <p:nvPr/>
        </p:nvSpPr>
        <p:spPr>
          <a:xfrm>
            <a:off x="457200" y="2296830"/>
            <a:ext cx="8229600" cy="3046988"/>
          </a:xfrm>
          <a:prstGeom prst="rect">
            <a:avLst/>
          </a:prstGeom>
          <a:noFill/>
        </p:spPr>
        <p:txBody>
          <a:bodyPr wrap="square" rtlCol="0">
            <a:spAutoFit/>
          </a:bodyPr>
          <a:lstStyle/>
          <a:p>
            <a:pPr algn="ctr"/>
            <a:r>
              <a:rPr lang="en-GB" sz="2400" dirty="0">
                <a:latin typeface="Century Gothic"/>
                <a:cs typeface="Century Gothic"/>
              </a:rPr>
              <a:t> </a:t>
            </a:r>
          </a:p>
          <a:p>
            <a:pPr algn="ctr"/>
            <a:r>
              <a:rPr lang="en-GB" sz="2400" dirty="0">
                <a:latin typeface="Century Gothic"/>
                <a:cs typeface="Century Gothic"/>
              </a:rPr>
              <a:t>A complete portfolio of advanced learning and practical training programme designed for the clinical skin therapist and medical aesthetic practitioner working in skin health management and remedial skin treatment.</a:t>
            </a:r>
          </a:p>
          <a:p>
            <a:pPr algn="ctr"/>
            <a:r>
              <a:rPr lang="en-GB" sz="2400" dirty="0">
                <a:latin typeface="Century Gothic"/>
                <a:cs typeface="Century Gothic"/>
              </a:rPr>
              <a:t> </a:t>
            </a:r>
          </a:p>
          <a:p>
            <a:endParaRPr lang="en-US" sz="2400" dirty="0">
              <a:latin typeface="Century Gothic"/>
              <a:cs typeface="Century Gothic"/>
            </a:endParaRPr>
          </a:p>
        </p:txBody>
      </p:sp>
      <p:pic>
        <p:nvPicPr>
          <p:cNvPr id="4" name="Picture 3"/>
          <p:cNvPicPr>
            <a:picLocks noChangeAspect="1"/>
          </p:cNvPicPr>
          <p:nvPr/>
        </p:nvPicPr>
        <p:blipFill>
          <a:blip r:embed="rId3"/>
          <a:stretch>
            <a:fillRect/>
          </a:stretch>
        </p:blipFill>
        <p:spPr>
          <a:xfrm>
            <a:off x="7532865" y="381694"/>
            <a:ext cx="1345803" cy="1345803"/>
          </a:xfrm>
          <a:prstGeom prst="rect">
            <a:avLst/>
          </a:prstGeom>
        </p:spPr>
      </p:pic>
    </p:spTree>
    <p:extLst>
      <p:ext uri="{BB962C8B-B14F-4D97-AF65-F5344CB8AC3E}">
        <p14:creationId xmlns:p14="http://schemas.microsoft.com/office/powerpoint/2010/main" val="1385600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Unique Provision</a:t>
            </a:r>
          </a:p>
        </p:txBody>
      </p:sp>
      <p:sp>
        <p:nvSpPr>
          <p:cNvPr id="3" name="Content Placeholder 2"/>
          <p:cNvSpPr>
            <a:spLocks noGrp="1"/>
          </p:cNvSpPr>
          <p:nvPr>
            <p:ph idx="1"/>
          </p:nvPr>
        </p:nvSpPr>
        <p:spPr/>
        <p:txBody>
          <a:bodyPr>
            <a:normAutofit/>
          </a:bodyPr>
          <a:lstStyle/>
          <a:p>
            <a:r>
              <a:rPr lang="en-GB" dirty="0"/>
              <a:t>Our Level 4 courses incorporate an unprecedented level of study in skin science, skin health management, cosmetic dermatology and remedial skin treatment. </a:t>
            </a:r>
          </a:p>
          <a:p>
            <a:endParaRPr lang="en-GB" dirty="0"/>
          </a:p>
          <a:p>
            <a:r>
              <a:rPr lang="en-GB" dirty="0"/>
              <a:t>They are the first courses of their kind to be accredited by </a:t>
            </a:r>
            <a:r>
              <a:rPr lang="en-GB" dirty="0" err="1"/>
              <a:t>Qfqual</a:t>
            </a:r>
            <a:r>
              <a:rPr lang="en-GB" dirty="0"/>
              <a:t> and are fully aligned to the new national curriculum standards</a:t>
            </a:r>
          </a:p>
          <a:p>
            <a:endParaRPr lang="en-US" dirty="0"/>
          </a:p>
        </p:txBody>
      </p:sp>
    </p:spTree>
    <p:extLst>
      <p:ext uri="{BB962C8B-B14F-4D97-AF65-F5344CB8AC3E}">
        <p14:creationId xmlns:p14="http://schemas.microsoft.com/office/powerpoint/2010/main" val="260080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323" y="787500"/>
            <a:ext cx="8229600" cy="1143000"/>
          </a:xfrm>
        </p:spPr>
        <p:txBody>
          <a:bodyPr>
            <a:normAutofit fontScale="90000"/>
          </a:bodyPr>
          <a:lstStyle/>
          <a:p>
            <a:r>
              <a:rPr lang="en-US" dirty="0"/>
              <a:t>All Sally Durant Level 4 courses are </a:t>
            </a:r>
            <a:r>
              <a:rPr lang="en-US" dirty="0" err="1"/>
              <a:t>Ofqual</a:t>
            </a:r>
            <a:r>
              <a:rPr lang="en-US" dirty="0"/>
              <a:t> regulated and accredited by the international awarding body CIBTAC</a:t>
            </a:r>
          </a:p>
        </p:txBody>
      </p:sp>
      <p:pic>
        <p:nvPicPr>
          <p:cNvPr id="4" name="Picture 3"/>
          <p:cNvPicPr>
            <a:picLocks noChangeAspect="1"/>
          </p:cNvPicPr>
          <p:nvPr/>
        </p:nvPicPr>
        <p:blipFill>
          <a:blip r:embed="rId2"/>
          <a:stretch>
            <a:fillRect/>
          </a:stretch>
        </p:blipFill>
        <p:spPr>
          <a:xfrm>
            <a:off x="579323" y="2309896"/>
            <a:ext cx="3923607" cy="2256075"/>
          </a:xfrm>
          <a:prstGeom prst="rect">
            <a:avLst/>
          </a:prstGeom>
        </p:spPr>
      </p:pic>
      <p:pic>
        <p:nvPicPr>
          <p:cNvPr id="5" name="Picture 4"/>
          <p:cNvPicPr>
            <a:picLocks noChangeAspect="1"/>
          </p:cNvPicPr>
          <p:nvPr/>
        </p:nvPicPr>
        <p:blipFill>
          <a:blip r:embed="rId3"/>
          <a:stretch>
            <a:fillRect/>
          </a:stretch>
        </p:blipFill>
        <p:spPr>
          <a:xfrm>
            <a:off x="5437890" y="2409981"/>
            <a:ext cx="2222500" cy="2222500"/>
          </a:xfrm>
          <a:prstGeom prst="rect">
            <a:avLst/>
          </a:prstGeom>
        </p:spPr>
      </p:pic>
    </p:spTree>
    <p:extLst>
      <p:ext uri="{BB962C8B-B14F-4D97-AF65-F5344CB8AC3E}">
        <p14:creationId xmlns:p14="http://schemas.microsoft.com/office/powerpoint/2010/main" val="2483198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75498"/>
          </a:xfrm>
          <a:prstGeom prst="rect">
            <a:avLst/>
          </a:prstGeom>
        </p:spPr>
      </p:pic>
    </p:spTree>
    <p:extLst>
      <p:ext uri="{BB962C8B-B14F-4D97-AF65-F5344CB8AC3E}">
        <p14:creationId xmlns:p14="http://schemas.microsoft.com/office/powerpoint/2010/main" val="2415869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Ofqual</a:t>
            </a:r>
            <a:r>
              <a:rPr lang="en-US" dirty="0"/>
              <a:t> Accreditation</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GB" dirty="0"/>
              <a:t> In line with </a:t>
            </a:r>
            <a:r>
              <a:rPr lang="en-GB" dirty="0" err="1"/>
              <a:t>Ofqual</a:t>
            </a:r>
            <a:r>
              <a:rPr lang="en-GB" dirty="0"/>
              <a:t> guidelines, our qualifications are categorised as Awards, Certificates or Diplomas </a:t>
            </a:r>
          </a:p>
          <a:p>
            <a:pPr marL="0" indent="0">
              <a:buNone/>
            </a:pPr>
            <a:endParaRPr lang="en-GB" dirty="0"/>
          </a:p>
          <a:p>
            <a:pPr marL="0" indent="0">
              <a:buNone/>
            </a:pPr>
            <a:r>
              <a:rPr lang="en-GB" b="1" dirty="0"/>
              <a:t>Awards</a:t>
            </a:r>
            <a:r>
              <a:rPr lang="en-GB" dirty="0"/>
              <a:t> = 1 – 12 Education Credits ( 10 – 120 hours) </a:t>
            </a:r>
          </a:p>
          <a:p>
            <a:pPr marL="0" indent="0">
              <a:buNone/>
            </a:pPr>
            <a:r>
              <a:rPr lang="en-GB" dirty="0"/>
              <a:t> </a:t>
            </a:r>
          </a:p>
          <a:p>
            <a:pPr marL="0" indent="0">
              <a:buNone/>
            </a:pPr>
            <a:r>
              <a:rPr lang="en-GB" b="1" dirty="0"/>
              <a:t>Certificates</a:t>
            </a:r>
            <a:r>
              <a:rPr lang="en-GB" dirty="0"/>
              <a:t> = 12 – 37 Education Credits (120 – 370 hours) </a:t>
            </a:r>
          </a:p>
          <a:p>
            <a:pPr marL="0" indent="0">
              <a:buNone/>
            </a:pPr>
            <a:endParaRPr lang="en-GB" b="1" dirty="0"/>
          </a:p>
          <a:p>
            <a:pPr marL="0" indent="0">
              <a:buNone/>
            </a:pPr>
            <a:r>
              <a:rPr lang="en-GB" b="1" dirty="0"/>
              <a:t>Diplomas</a:t>
            </a:r>
            <a:r>
              <a:rPr lang="en-GB" dirty="0"/>
              <a:t> = 38 + Education Credits ( 380 + hours)</a:t>
            </a:r>
          </a:p>
          <a:p>
            <a:endParaRPr lang="en-US" dirty="0"/>
          </a:p>
        </p:txBody>
      </p:sp>
    </p:spTree>
    <p:extLst>
      <p:ext uri="{BB962C8B-B14F-4D97-AF65-F5344CB8AC3E}">
        <p14:creationId xmlns:p14="http://schemas.microsoft.com/office/powerpoint/2010/main" val="1625863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Level 4 Awards </a:t>
            </a:r>
            <a:br>
              <a:rPr lang="en-GB" dirty="0"/>
            </a:br>
            <a:endParaRPr lang="en-US" dirty="0"/>
          </a:p>
        </p:txBody>
      </p:sp>
      <p:sp>
        <p:nvSpPr>
          <p:cNvPr id="3" name="Content Placeholder 2"/>
          <p:cNvSpPr>
            <a:spLocks noGrp="1"/>
          </p:cNvSpPr>
          <p:nvPr>
            <p:ph idx="1"/>
          </p:nvPr>
        </p:nvSpPr>
        <p:spPr>
          <a:xfrm>
            <a:off x="457200" y="1397321"/>
            <a:ext cx="8229600" cy="4525963"/>
          </a:xfrm>
        </p:spPr>
        <p:txBody>
          <a:bodyPr/>
          <a:lstStyle/>
          <a:p>
            <a:pPr marL="0" indent="0">
              <a:buNone/>
            </a:pPr>
            <a:r>
              <a:rPr lang="en-US" b="1" dirty="0"/>
              <a:t> </a:t>
            </a:r>
            <a:endParaRPr lang="en-GB" dirty="0"/>
          </a:p>
          <a:p>
            <a:pPr lvl="0"/>
            <a:r>
              <a:rPr lang="en-US" dirty="0"/>
              <a:t>The Level 4 Award in Core Knowledge for Aesthetic Practice</a:t>
            </a:r>
          </a:p>
          <a:p>
            <a:pPr marL="0" lvl="0" indent="0">
              <a:buNone/>
            </a:pPr>
            <a:endParaRPr lang="en-GB" dirty="0"/>
          </a:p>
          <a:p>
            <a:pPr lvl="0"/>
            <a:r>
              <a:rPr lang="en-US" dirty="0"/>
              <a:t>The Level 4 Award in Advanced Skin Science</a:t>
            </a:r>
          </a:p>
          <a:p>
            <a:pPr marL="0" lvl="0" indent="0">
              <a:buNone/>
            </a:pPr>
            <a:endParaRPr lang="en-GB" dirty="0"/>
          </a:p>
          <a:p>
            <a:pPr lvl="0"/>
            <a:r>
              <a:rPr lang="en-US" dirty="0"/>
              <a:t>The Level 4 Award in Skin Health Assessment for Aesthetic Practice</a:t>
            </a:r>
            <a:endParaRPr lang="en-GB" dirty="0"/>
          </a:p>
          <a:p>
            <a:endParaRPr lang="en-US" dirty="0"/>
          </a:p>
        </p:txBody>
      </p:sp>
    </p:spTree>
    <p:extLst>
      <p:ext uri="{BB962C8B-B14F-4D97-AF65-F5344CB8AC3E}">
        <p14:creationId xmlns:p14="http://schemas.microsoft.com/office/powerpoint/2010/main" val="3449975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4 Certificates</a:t>
            </a:r>
            <a:br>
              <a:rPr lang="en-GB" dirty="0"/>
            </a:br>
            <a:endParaRPr lang="en-US" dirty="0"/>
          </a:p>
        </p:txBody>
      </p:sp>
      <p:sp>
        <p:nvSpPr>
          <p:cNvPr id="3" name="Content Placeholder 2"/>
          <p:cNvSpPr>
            <a:spLocks noGrp="1"/>
          </p:cNvSpPr>
          <p:nvPr>
            <p:ph idx="1"/>
          </p:nvPr>
        </p:nvSpPr>
        <p:spPr>
          <a:xfrm>
            <a:off x="457200" y="1206020"/>
            <a:ext cx="8229600" cy="4525963"/>
          </a:xfrm>
        </p:spPr>
        <p:txBody>
          <a:bodyPr/>
          <a:lstStyle/>
          <a:p>
            <a:pPr lvl="0"/>
            <a:r>
              <a:rPr lang="en-US" dirty="0"/>
              <a:t>The Level 4 Certificate in Advanced Skin Studies and the Principles of Aesthetic Practice</a:t>
            </a:r>
          </a:p>
          <a:p>
            <a:pPr marL="0" lvl="0" indent="0">
              <a:buNone/>
            </a:pPr>
            <a:endParaRPr lang="en-GB" dirty="0"/>
          </a:p>
          <a:p>
            <a:pPr lvl="0"/>
            <a:r>
              <a:rPr lang="en-US" dirty="0"/>
              <a:t>The Level 4 Certificate in Chemical Skin Peeling</a:t>
            </a:r>
          </a:p>
          <a:p>
            <a:pPr marL="0" lvl="0" indent="0">
              <a:buNone/>
            </a:pPr>
            <a:endParaRPr lang="en-GB" dirty="0"/>
          </a:p>
          <a:p>
            <a:pPr lvl="0"/>
            <a:r>
              <a:rPr lang="en-US" dirty="0"/>
              <a:t>The Level 4 Certificate in Micro-Needling</a:t>
            </a:r>
          </a:p>
          <a:p>
            <a:pPr marL="0" lvl="0" indent="0">
              <a:buNone/>
            </a:pPr>
            <a:endParaRPr lang="en-GB" dirty="0"/>
          </a:p>
          <a:p>
            <a:pPr lvl="0"/>
            <a:r>
              <a:rPr lang="en-US" dirty="0"/>
              <a:t>The Level 4 Certificate in Non-Surgical Blemish Removal</a:t>
            </a:r>
            <a:endParaRPr lang="en-GB" dirty="0"/>
          </a:p>
          <a:p>
            <a:endParaRPr lang="en-US" dirty="0"/>
          </a:p>
        </p:txBody>
      </p:sp>
    </p:spTree>
    <p:extLst>
      <p:ext uri="{BB962C8B-B14F-4D97-AF65-F5344CB8AC3E}">
        <p14:creationId xmlns:p14="http://schemas.microsoft.com/office/powerpoint/2010/main" val="4277025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Level 4 Diplomas</a:t>
            </a:r>
            <a:br>
              <a:rPr lang="en-GB" dirty="0"/>
            </a:br>
            <a:endParaRPr lang="en-US" dirty="0"/>
          </a:p>
        </p:txBody>
      </p:sp>
      <p:sp>
        <p:nvSpPr>
          <p:cNvPr id="3" name="Content Placeholder 2"/>
          <p:cNvSpPr>
            <a:spLocks noGrp="1"/>
          </p:cNvSpPr>
          <p:nvPr>
            <p:ph idx="1"/>
          </p:nvPr>
        </p:nvSpPr>
        <p:spPr/>
        <p:txBody>
          <a:bodyPr/>
          <a:lstStyle/>
          <a:p>
            <a:pPr lvl="0"/>
            <a:r>
              <a:rPr lang="en-US" dirty="0"/>
              <a:t>The Level 4 Diploma in Chemical Skin Peeling and Micro-Needling</a:t>
            </a:r>
          </a:p>
          <a:p>
            <a:pPr marL="0" lvl="0" indent="0">
              <a:buNone/>
            </a:pPr>
            <a:endParaRPr lang="en-GB" dirty="0"/>
          </a:p>
          <a:p>
            <a:pPr lvl="0"/>
            <a:r>
              <a:rPr lang="en-US" dirty="0"/>
              <a:t>The Level 4 Diploma in Aesthetic Practice</a:t>
            </a:r>
          </a:p>
          <a:p>
            <a:pPr marL="0" lvl="0" indent="0">
              <a:buNone/>
            </a:pPr>
            <a:endParaRPr lang="en-GB" dirty="0"/>
          </a:p>
          <a:p>
            <a:pPr lvl="0"/>
            <a:r>
              <a:rPr lang="en-US" dirty="0"/>
              <a:t>The Level 4 Diploma in Advanced Skin Studies, Chemical Skin Peeling and Micro-Needling</a:t>
            </a:r>
            <a:endParaRPr lang="en-GB" dirty="0"/>
          </a:p>
          <a:p>
            <a:endParaRPr lang="en-US" dirty="0"/>
          </a:p>
        </p:txBody>
      </p:sp>
    </p:spTree>
    <p:extLst>
      <p:ext uri="{BB962C8B-B14F-4D97-AF65-F5344CB8AC3E}">
        <p14:creationId xmlns:p14="http://schemas.microsoft.com/office/powerpoint/2010/main" val="4138985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Your </a:t>
            </a:r>
            <a:r>
              <a:rPr lang="en-US" dirty="0" err="1"/>
              <a:t>Qualfication</a:t>
            </a:r>
            <a:endParaRPr lang="en-US" dirty="0"/>
          </a:p>
        </p:txBody>
      </p:sp>
      <p:sp>
        <p:nvSpPr>
          <p:cNvPr id="3" name="Content Placeholder 2"/>
          <p:cNvSpPr>
            <a:spLocks noGrp="1"/>
          </p:cNvSpPr>
          <p:nvPr>
            <p:ph idx="1"/>
          </p:nvPr>
        </p:nvSpPr>
        <p:spPr>
          <a:xfrm>
            <a:off x="110821" y="1698061"/>
            <a:ext cx="5849789" cy="4525963"/>
          </a:xfrm>
        </p:spPr>
        <p:txBody>
          <a:bodyPr/>
          <a:lstStyle/>
          <a:p>
            <a:r>
              <a:rPr lang="en-US" dirty="0"/>
              <a:t>The Sally Durant L4 courses are made up units of study according to what the students wants to learn.</a:t>
            </a:r>
          </a:p>
          <a:p>
            <a:endParaRPr lang="en-US" dirty="0"/>
          </a:p>
          <a:p>
            <a:r>
              <a:rPr lang="en-US" dirty="0"/>
              <a:t>This modular approach provides you with the opportunity to tailor your training to your needs, available time and budget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265" r="13132"/>
          <a:stretch/>
        </p:blipFill>
        <p:spPr bwMode="auto">
          <a:xfrm>
            <a:off x="6158541" y="2300400"/>
            <a:ext cx="2837011" cy="2433805"/>
          </a:xfrm>
          <a:prstGeom prst="rect">
            <a:avLst/>
          </a:prstGeom>
          <a:noFill/>
          <a:ln w="9525">
            <a:solidFill>
              <a:srgbClr val="4F81BD"/>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17029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503"/>
            <a:ext cx="8229600" cy="1143000"/>
          </a:xfrm>
        </p:spPr>
        <p:txBody>
          <a:bodyPr/>
          <a:lstStyle/>
          <a:p>
            <a:r>
              <a:rPr lang="en-US" dirty="0"/>
              <a:t>A Unit Based Approach</a:t>
            </a:r>
          </a:p>
        </p:txBody>
      </p:sp>
      <p:sp>
        <p:nvSpPr>
          <p:cNvPr id="3" name="Content Placeholder 2"/>
          <p:cNvSpPr>
            <a:spLocks noGrp="1"/>
          </p:cNvSpPr>
          <p:nvPr>
            <p:ph idx="1"/>
          </p:nvPr>
        </p:nvSpPr>
        <p:spPr>
          <a:xfrm>
            <a:off x="3162200" y="1270503"/>
            <a:ext cx="6070339" cy="4525963"/>
          </a:xfrm>
        </p:spPr>
        <p:txBody>
          <a:bodyPr>
            <a:normAutofit/>
          </a:bodyPr>
          <a:lstStyle/>
          <a:p>
            <a:pPr lvl="0"/>
            <a:r>
              <a:rPr lang="en-US" dirty="0">
                <a:solidFill>
                  <a:srgbClr val="1F497D"/>
                </a:solidFill>
              </a:rPr>
              <a:t>Unit 1 </a:t>
            </a:r>
            <a:r>
              <a:rPr lang="en-US" dirty="0"/>
              <a:t>- Core of Knowledge   </a:t>
            </a:r>
          </a:p>
          <a:p>
            <a:pPr lvl="0"/>
            <a:endParaRPr lang="en-US" dirty="0"/>
          </a:p>
          <a:p>
            <a:pPr lvl="0"/>
            <a:r>
              <a:rPr lang="en-US" dirty="0">
                <a:solidFill>
                  <a:srgbClr val="1F497D"/>
                </a:solidFill>
              </a:rPr>
              <a:t>Unit 2 </a:t>
            </a:r>
            <a:r>
              <a:rPr lang="en-US" dirty="0"/>
              <a:t>- Advanced Skin Science </a:t>
            </a:r>
          </a:p>
          <a:p>
            <a:pPr lvl="0"/>
            <a:endParaRPr lang="en-US" dirty="0"/>
          </a:p>
          <a:p>
            <a:pPr lvl="0"/>
            <a:r>
              <a:rPr lang="en-US" dirty="0">
                <a:solidFill>
                  <a:srgbClr val="1F497D"/>
                </a:solidFill>
              </a:rPr>
              <a:t>Unit 3  </a:t>
            </a:r>
            <a:r>
              <a:rPr lang="en-US" dirty="0"/>
              <a:t>- Investigative Consultation and Advanced Skin Assessment  </a:t>
            </a:r>
          </a:p>
          <a:p>
            <a:pPr lvl="0"/>
            <a:endParaRPr lang="en-US" dirty="0"/>
          </a:p>
          <a:p>
            <a:pPr lvl="0"/>
            <a:r>
              <a:rPr lang="en-US" dirty="0">
                <a:solidFill>
                  <a:srgbClr val="1F497D"/>
                </a:solidFill>
              </a:rPr>
              <a:t>Unit 4  </a:t>
            </a:r>
            <a:r>
              <a:rPr lang="en-US" dirty="0"/>
              <a:t>- Chemical Skin Peeling</a:t>
            </a:r>
          </a:p>
        </p:txBody>
      </p:sp>
      <p:pic>
        <p:nvPicPr>
          <p:cNvPr id="4" name="Picture 3"/>
          <p:cNvPicPr>
            <a:picLocks noChangeAspect="1"/>
          </p:cNvPicPr>
          <p:nvPr/>
        </p:nvPicPr>
        <p:blipFill rotWithShape="1">
          <a:blip r:embed="rId2"/>
          <a:srcRect l="21683" r="26169"/>
          <a:stretch/>
        </p:blipFill>
        <p:spPr>
          <a:xfrm>
            <a:off x="0" y="1270503"/>
            <a:ext cx="3162200" cy="3980488"/>
          </a:xfrm>
          <a:prstGeom prst="roundRect">
            <a:avLst/>
          </a:prstGeom>
        </p:spPr>
      </p:pic>
    </p:spTree>
    <p:extLst>
      <p:ext uri="{BB962C8B-B14F-4D97-AF65-F5344CB8AC3E}">
        <p14:creationId xmlns:p14="http://schemas.microsoft.com/office/powerpoint/2010/main" val="4217823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2141"/>
          </a:xfrm>
        </p:spPr>
        <p:txBody>
          <a:bodyPr/>
          <a:lstStyle/>
          <a:p>
            <a:r>
              <a:rPr lang="en-US" dirty="0"/>
              <a:t>A Unit Based Approach</a:t>
            </a:r>
          </a:p>
        </p:txBody>
      </p:sp>
      <p:sp>
        <p:nvSpPr>
          <p:cNvPr id="3" name="Content Placeholder 2"/>
          <p:cNvSpPr>
            <a:spLocks noGrp="1"/>
          </p:cNvSpPr>
          <p:nvPr>
            <p:ph idx="1"/>
          </p:nvPr>
        </p:nvSpPr>
        <p:spPr>
          <a:xfrm>
            <a:off x="457201" y="1086779"/>
            <a:ext cx="8686800" cy="4525963"/>
          </a:xfrm>
        </p:spPr>
        <p:txBody>
          <a:bodyPr>
            <a:normAutofit/>
          </a:bodyPr>
          <a:lstStyle/>
          <a:p>
            <a:pPr marL="0" lvl="0" indent="0">
              <a:buNone/>
            </a:pPr>
            <a:endParaRPr lang="en-US" dirty="0"/>
          </a:p>
          <a:p>
            <a:pPr lvl="0"/>
            <a:r>
              <a:rPr lang="en-US" dirty="0"/>
              <a:t>Unit 5  - Micro-Needling </a:t>
            </a:r>
          </a:p>
          <a:p>
            <a:pPr lvl="0"/>
            <a:endParaRPr lang="en-US" dirty="0"/>
          </a:p>
          <a:p>
            <a:pPr lvl="0"/>
            <a:r>
              <a:rPr lang="en-US" dirty="0"/>
              <a:t>Unit 6  -  Blemish Removal ( Short  </a:t>
            </a:r>
          </a:p>
          <a:p>
            <a:pPr marL="0" lvl="0" indent="0">
              <a:buNone/>
            </a:pPr>
            <a:r>
              <a:rPr lang="en-US" dirty="0"/>
              <a:t>                   Wave Diathermy and  </a:t>
            </a:r>
          </a:p>
          <a:p>
            <a:pPr marL="0" lvl="0" indent="0">
              <a:buNone/>
            </a:pPr>
            <a:r>
              <a:rPr lang="en-US" dirty="0"/>
              <a:t>                   </a:t>
            </a:r>
            <a:r>
              <a:rPr lang="en-US" dirty="0" err="1"/>
              <a:t>Cryotherapy</a:t>
            </a:r>
            <a:r>
              <a:rPr lang="en-US" dirty="0"/>
              <a:t>)</a:t>
            </a:r>
          </a:p>
          <a:p>
            <a:pPr marL="0" lvl="0" indent="0">
              <a:buNone/>
            </a:pPr>
            <a:endParaRPr lang="en-US" dirty="0"/>
          </a:p>
          <a:p>
            <a:pPr lvl="0"/>
            <a:r>
              <a:rPr lang="en-US" dirty="0"/>
              <a:t>Unit 7  - The Principles and Practices                </a:t>
            </a:r>
          </a:p>
          <a:p>
            <a:pPr marL="0" lvl="0" indent="0">
              <a:buNone/>
            </a:pPr>
            <a:r>
              <a:rPr lang="en-US" dirty="0"/>
              <a:t>                 of the </a:t>
            </a:r>
            <a:r>
              <a:rPr lang="en-US" dirty="0" err="1"/>
              <a:t>Medispa</a:t>
            </a:r>
            <a:r>
              <a:rPr lang="en-US" dirty="0"/>
              <a:t> Sector </a:t>
            </a:r>
          </a:p>
          <a:p>
            <a:endParaRPr lang="en-US" dirty="0"/>
          </a:p>
          <a:p>
            <a:pPr marL="0" lvl="0" indent="0">
              <a:buNone/>
            </a:pPr>
            <a:endParaRPr lang="en-US" dirty="0"/>
          </a:p>
        </p:txBody>
      </p:sp>
    </p:spTree>
    <p:extLst>
      <p:ext uri="{BB962C8B-B14F-4D97-AF65-F5344CB8AC3E}">
        <p14:creationId xmlns:p14="http://schemas.microsoft.com/office/powerpoint/2010/main" val="4029518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8900"/>
            <a:ext cx="9144000" cy="6675468"/>
          </a:xfrm>
          <a:prstGeom prst="rect">
            <a:avLst/>
          </a:prstGeom>
        </p:spPr>
      </p:pic>
    </p:spTree>
    <p:extLst>
      <p:ext uri="{BB962C8B-B14F-4D97-AF65-F5344CB8AC3E}">
        <p14:creationId xmlns:p14="http://schemas.microsoft.com/office/powerpoint/2010/main" val="2847735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4928"/>
            <a:ext cx="8229600" cy="4525963"/>
          </a:xfrm>
          <a:extLst/>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eaLnBrk="1" fontAlgn="auto" hangingPunct="1">
              <a:spcAft>
                <a:spcPts val="0"/>
              </a:spcAft>
              <a:buFont typeface="Arial"/>
              <a:buNone/>
              <a:defRPr/>
            </a:pP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n-ea"/>
              <a:cs typeface="+mn-cs"/>
            </a:endParaRPr>
          </a:p>
          <a:p>
            <a:pPr marL="0" indent="0" algn="ctr" eaLnBrk="1" fontAlgn="auto" hangingPunct="1">
              <a:spcAft>
                <a:spcPts val="0"/>
              </a:spcAft>
              <a:buFont typeface="Arial"/>
              <a:buNone/>
              <a:defRPr/>
            </a:pP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n-ea"/>
              <a:cs typeface="+mn-cs"/>
            </a:endParaRPr>
          </a:p>
          <a:p>
            <a:pPr marL="0" indent="0" algn="ctr" eaLnBrk="1" fontAlgn="auto" hangingPunct="1">
              <a:spcAft>
                <a:spcPts val="0"/>
              </a:spcAft>
              <a:buFont typeface="Arial"/>
              <a:buNone/>
              <a:defRPr/>
            </a:pP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n-ea"/>
              <a:cs typeface="+mn-cs"/>
            </a:endParaRPr>
          </a:p>
        </p:txBody>
      </p:sp>
      <p:pic>
        <p:nvPicPr>
          <p:cNvPr id="296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6751" y="1518069"/>
            <a:ext cx="4976334" cy="3522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561371" y="274638"/>
            <a:ext cx="8229600" cy="1143000"/>
          </a:xfrm>
          <a:noFill/>
        </p:spPr>
        <p:txBody>
          <a:bodyPr>
            <a:normAutofit/>
          </a:bodyPr>
          <a:lstStyle/>
          <a:p>
            <a:r>
              <a:rPr lang="en-US" sz="3200" dirty="0">
                <a:solidFill>
                  <a:srgbClr val="1F497D"/>
                </a:solidFill>
                <a:latin typeface="Century Gothic"/>
                <a:cs typeface="Century Gothic"/>
              </a:rPr>
              <a:t>   Designed to be </a:t>
            </a:r>
            <a:r>
              <a:rPr lang="is-IS" sz="3200" dirty="0">
                <a:solidFill>
                  <a:srgbClr val="1F497D"/>
                </a:solidFill>
                <a:latin typeface="Century Gothic"/>
                <a:cs typeface="Century Gothic"/>
              </a:rPr>
              <a:t>…..</a:t>
            </a:r>
            <a:endParaRPr lang="en-US" sz="3200" dirty="0">
              <a:solidFill>
                <a:srgbClr val="1F497D"/>
              </a:solidFill>
              <a:latin typeface="Century Gothic"/>
              <a:cs typeface="Century Gothic"/>
            </a:endParaRPr>
          </a:p>
        </p:txBody>
      </p:sp>
    </p:spTree>
    <p:extLst>
      <p:ext uri="{BB962C8B-B14F-4D97-AF65-F5344CB8AC3E}">
        <p14:creationId xmlns:p14="http://schemas.microsoft.com/office/powerpoint/2010/main" val="868440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Our Level 4 Course Portfolio</a:t>
            </a:r>
          </a:p>
        </p:txBody>
      </p:sp>
    </p:spTree>
    <p:extLst>
      <p:ext uri="{BB962C8B-B14F-4D97-AF65-F5344CB8AC3E}">
        <p14:creationId xmlns:p14="http://schemas.microsoft.com/office/powerpoint/2010/main" val="265435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60241" y="671483"/>
            <a:ext cx="5048095" cy="4896652"/>
          </a:xfrm>
          <a:prstGeom prst="rect">
            <a:avLst/>
          </a:prstGeom>
        </p:spPr>
      </p:pic>
      <p:sp>
        <p:nvSpPr>
          <p:cNvPr id="2" name="Rounded Rectangle 1"/>
          <p:cNvSpPr/>
          <p:nvPr/>
        </p:nvSpPr>
        <p:spPr>
          <a:xfrm>
            <a:off x="364957" y="1182539"/>
            <a:ext cx="3138631" cy="267166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latin typeface="Century Gothic"/>
                <a:cs typeface="Century Gothic"/>
              </a:rPr>
              <a:t>Meet the Team</a:t>
            </a:r>
          </a:p>
        </p:txBody>
      </p:sp>
    </p:spTree>
    <p:extLst>
      <p:ext uri="{BB962C8B-B14F-4D97-AF65-F5344CB8AC3E}">
        <p14:creationId xmlns:p14="http://schemas.microsoft.com/office/powerpoint/2010/main" val="1066256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Student Handbook</a:t>
            </a:r>
          </a:p>
        </p:txBody>
      </p:sp>
      <p:pic>
        <p:nvPicPr>
          <p:cNvPr id="5" name="Picture 4"/>
          <p:cNvPicPr>
            <a:picLocks noChangeAspect="1"/>
          </p:cNvPicPr>
          <p:nvPr/>
        </p:nvPicPr>
        <p:blipFill>
          <a:blip r:embed="rId2"/>
          <a:stretch>
            <a:fillRect/>
          </a:stretch>
        </p:blipFill>
        <p:spPr>
          <a:xfrm>
            <a:off x="2946400" y="1008422"/>
            <a:ext cx="4046178" cy="4046178"/>
          </a:xfrm>
          <a:prstGeom prst="rect">
            <a:avLst/>
          </a:prstGeom>
        </p:spPr>
      </p:pic>
    </p:spTree>
    <p:extLst>
      <p:ext uri="{BB962C8B-B14F-4D97-AF65-F5344CB8AC3E}">
        <p14:creationId xmlns:p14="http://schemas.microsoft.com/office/powerpoint/2010/main" val="2623083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6330"/>
          <a:stretch/>
        </p:blipFill>
        <p:spPr>
          <a:xfrm>
            <a:off x="3046415" y="0"/>
            <a:ext cx="6097585" cy="5207691"/>
          </a:xfrm>
          <a:prstGeom prst="rect">
            <a:avLst/>
          </a:prstGeom>
        </p:spPr>
      </p:pic>
      <p:sp>
        <p:nvSpPr>
          <p:cNvPr id="7" name="Title 1"/>
          <p:cNvSpPr txBox="1">
            <a:spLocks/>
          </p:cNvSpPr>
          <p:nvPr/>
        </p:nvSpPr>
        <p:spPr>
          <a:xfrm>
            <a:off x="638643" y="3525053"/>
            <a:ext cx="3610161" cy="13127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rgbClr val="1F497D"/>
                </a:solidFill>
                <a:latin typeface="Century Gothic"/>
                <a:ea typeface="+mj-ea"/>
                <a:cs typeface="Century Gothic"/>
              </a:defRPr>
            </a:lvl1pPr>
          </a:lstStyle>
          <a:p>
            <a:r>
              <a:rPr lang="en-US" dirty="0"/>
              <a:t>Your Course Tutor</a:t>
            </a:r>
          </a:p>
        </p:txBody>
      </p:sp>
    </p:spTree>
    <p:extLst>
      <p:ext uri="{BB962C8B-B14F-4D97-AF65-F5344CB8AC3E}">
        <p14:creationId xmlns:p14="http://schemas.microsoft.com/office/powerpoint/2010/main" val="9931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Course Tutor will </a:t>
            </a:r>
            <a:r>
              <a:rPr lang="is-IS" dirty="0"/>
              <a:t>….</a:t>
            </a:r>
            <a:endParaRPr lang="en-US" dirty="0"/>
          </a:p>
        </p:txBody>
      </p:sp>
      <p:sp>
        <p:nvSpPr>
          <p:cNvPr id="3" name="Content Placeholder 2"/>
          <p:cNvSpPr>
            <a:spLocks noGrp="1"/>
          </p:cNvSpPr>
          <p:nvPr>
            <p:ph idx="1"/>
          </p:nvPr>
        </p:nvSpPr>
        <p:spPr>
          <a:xfrm>
            <a:off x="457200" y="1235219"/>
            <a:ext cx="8229600" cy="4525963"/>
          </a:xfrm>
        </p:spPr>
        <p:txBody>
          <a:bodyPr>
            <a:normAutofit/>
          </a:bodyPr>
          <a:lstStyle/>
          <a:p>
            <a:pPr lvl="0"/>
            <a:r>
              <a:rPr lang="en-US" dirty="0"/>
              <a:t>Support, motivate and mentor you throughout your course </a:t>
            </a:r>
          </a:p>
          <a:p>
            <a:pPr marL="0" lvl="0" indent="0">
              <a:buNone/>
            </a:pPr>
            <a:endParaRPr lang="en-GB" dirty="0"/>
          </a:p>
          <a:p>
            <a:pPr lvl="0"/>
            <a:r>
              <a:rPr lang="en-US" dirty="0"/>
              <a:t>Answer any questions you may have</a:t>
            </a:r>
          </a:p>
          <a:p>
            <a:pPr marL="0" lvl="0" indent="0">
              <a:buNone/>
            </a:pPr>
            <a:endParaRPr lang="en-GB" dirty="0"/>
          </a:p>
          <a:p>
            <a:pPr lvl="0"/>
            <a:r>
              <a:rPr lang="en-US" dirty="0"/>
              <a:t>Provide learning support for any elements of the course you may find difficult</a:t>
            </a:r>
          </a:p>
          <a:p>
            <a:pPr marL="0" lvl="0" indent="0">
              <a:buNone/>
            </a:pPr>
            <a:endParaRPr lang="en-GB" dirty="0"/>
          </a:p>
          <a:p>
            <a:pPr lvl="0"/>
            <a:r>
              <a:rPr lang="en-US" dirty="0"/>
              <a:t>Liaise within you on the completion of your course and assessment schedule</a:t>
            </a:r>
            <a:endParaRPr lang="en-GB" dirty="0"/>
          </a:p>
          <a:p>
            <a:endParaRPr lang="en-US" dirty="0"/>
          </a:p>
        </p:txBody>
      </p:sp>
    </p:spTree>
    <p:extLst>
      <p:ext uri="{BB962C8B-B14F-4D97-AF65-F5344CB8AC3E}">
        <p14:creationId xmlns:p14="http://schemas.microsoft.com/office/powerpoint/2010/main" val="3662452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Course Tutor will </a:t>
            </a:r>
            <a:r>
              <a:rPr lang="is-IS" dirty="0"/>
              <a:t>…..</a:t>
            </a:r>
            <a:endParaRPr lang="en-US" dirty="0"/>
          </a:p>
        </p:txBody>
      </p:sp>
      <p:sp>
        <p:nvSpPr>
          <p:cNvPr id="3" name="Content Placeholder 2"/>
          <p:cNvSpPr>
            <a:spLocks noGrp="1"/>
          </p:cNvSpPr>
          <p:nvPr>
            <p:ph idx="1"/>
          </p:nvPr>
        </p:nvSpPr>
        <p:spPr>
          <a:xfrm>
            <a:off x="457200" y="1235219"/>
            <a:ext cx="8229600" cy="4525963"/>
          </a:xfrm>
        </p:spPr>
        <p:txBody>
          <a:bodyPr>
            <a:normAutofit/>
          </a:bodyPr>
          <a:lstStyle/>
          <a:p>
            <a:pPr lvl="0"/>
            <a:endParaRPr lang="en-US" dirty="0"/>
          </a:p>
          <a:p>
            <a:pPr lvl="0"/>
            <a:r>
              <a:rPr lang="en-US" dirty="0"/>
              <a:t>Marking your written assessments, assignments and case studies where applicable</a:t>
            </a:r>
          </a:p>
          <a:p>
            <a:pPr marL="0" lvl="0" indent="0">
              <a:buNone/>
            </a:pPr>
            <a:endParaRPr lang="en-GB" dirty="0"/>
          </a:p>
          <a:p>
            <a:pPr lvl="0"/>
            <a:r>
              <a:rPr lang="en-US" dirty="0"/>
              <a:t>Arrange your attendance for practical training where applicable </a:t>
            </a:r>
          </a:p>
          <a:p>
            <a:pPr marL="0" lvl="0" indent="0">
              <a:buNone/>
            </a:pPr>
            <a:endParaRPr lang="en-GB" dirty="0"/>
          </a:p>
          <a:p>
            <a:pPr lvl="0"/>
            <a:r>
              <a:rPr lang="en-US" dirty="0"/>
              <a:t>Assist you in the compilation of your Course Portfolio</a:t>
            </a:r>
            <a:endParaRPr lang="en-GB" dirty="0"/>
          </a:p>
          <a:p>
            <a:endParaRPr lang="en-US" dirty="0"/>
          </a:p>
        </p:txBody>
      </p:sp>
    </p:spTree>
    <p:extLst>
      <p:ext uri="{BB962C8B-B14F-4D97-AF65-F5344CB8AC3E}">
        <p14:creationId xmlns:p14="http://schemas.microsoft.com/office/powerpoint/2010/main" val="3644416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Your Course tutor will….</a:t>
            </a:r>
            <a:endParaRPr lang="en-US" dirty="0"/>
          </a:p>
        </p:txBody>
      </p:sp>
      <p:sp>
        <p:nvSpPr>
          <p:cNvPr id="3" name="Content Placeholder 2"/>
          <p:cNvSpPr>
            <a:spLocks noGrp="1"/>
          </p:cNvSpPr>
          <p:nvPr>
            <p:ph idx="1"/>
          </p:nvPr>
        </p:nvSpPr>
        <p:spPr/>
        <p:txBody>
          <a:bodyPr>
            <a:normAutofit/>
          </a:bodyPr>
          <a:lstStyle/>
          <a:p>
            <a:pPr lvl="0"/>
            <a:r>
              <a:rPr lang="en-US" dirty="0"/>
              <a:t>Complete your Induction Complete your Learning Agreement with you</a:t>
            </a:r>
          </a:p>
          <a:p>
            <a:pPr marL="0" lvl="0" indent="0">
              <a:buNone/>
            </a:pPr>
            <a:r>
              <a:rPr lang="en-US" dirty="0"/>
              <a:t> </a:t>
            </a:r>
            <a:endParaRPr lang="en-GB" dirty="0"/>
          </a:p>
          <a:p>
            <a:pPr lvl="0"/>
            <a:r>
              <a:rPr lang="en-US" dirty="0"/>
              <a:t>Liaise with you on your Course Completion Schedule</a:t>
            </a:r>
          </a:p>
          <a:p>
            <a:pPr marL="0" lvl="0" indent="0">
              <a:buNone/>
            </a:pPr>
            <a:endParaRPr lang="en-GB" dirty="0"/>
          </a:p>
          <a:p>
            <a:pPr lvl="0"/>
            <a:r>
              <a:rPr lang="en-US" dirty="0"/>
              <a:t>Arrange monthly tutorial appointments with you</a:t>
            </a:r>
            <a:endParaRPr lang="en-GB" dirty="0"/>
          </a:p>
          <a:p>
            <a:endParaRPr lang="en-US" dirty="0"/>
          </a:p>
        </p:txBody>
      </p:sp>
    </p:spTree>
    <p:extLst>
      <p:ext uri="{BB962C8B-B14F-4D97-AF65-F5344CB8AC3E}">
        <p14:creationId xmlns:p14="http://schemas.microsoft.com/office/powerpoint/2010/main" val="4120353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Course Tutor will</a:t>
            </a:r>
            <a:r>
              <a:rPr lang="is-IS" dirty="0"/>
              <a:t>….</a:t>
            </a:r>
            <a:endParaRPr lang="en-US" dirty="0"/>
          </a:p>
        </p:txBody>
      </p:sp>
      <p:sp>
        <p:nvSpPr>
          <p:cNvPr id="3" name="Content Placeholder 2"/>
          <p:cNvSpPr>
            <a:spLocks noGrp="1"/>
          </p:cNvSpPr>
          <p:nvPr>
            <p:ph idx="1"/>
          </p:nvPr>
        </p:nvSpPr>
        <p:spPr/>
        <p:txBody>
          <a:bodyPr>
            <a:normAutofit/>
          </a:bodyPr>
          <a:lstStyle/>
          <a:p>
            <a:pPr lvl="0"/>
            <a:r>
              <a:rPr lang="en-US" dirty="0"/>
              <a:t>Book your practical training days </a:t>
            </a:r>
          </a:p>
          <a:p>
            <a:pPr marL="0" lvl="0" indent="0">
              <a:buNone/>
            </a:pPr>
            <a:endParaRPr lang="en-GB" dirty="0"/>
          </a:p>
          <a:p>
            <a:pPr lvl="0"/>
            <a:r>
              <a:rPr lang="en-US" dirty="0"/>
              <a:t>Book your Formative Assessment Days</a:t>
            </a:r>
          </a:p>
          <a:p>
            <a:pPr marL="0" lvl="0" indent="0">
              <a:buNone/>
            </a:pPr>
            <a:endParaRPr lang="en-GB" dirty="0"/>
          </a:p>
          <a:p>
            <a:pPr lvl="0"/>
            <a:r>
              <a:rPr lang="en-US" dirty="0"/>
              <a:t>Book your mock examinations</a:t>
            </a:r>
          </a:p>
          <a:p>
            <a:pPr marL="0" lvl="0" indent="0">
              <a:buNone/>
            </a:pPr>
            <a:endParaRPr lang="en-GB" dirty="0"/>
          </a:p>
          <a:p>
            <a:pPr lvl="0"/>
            <a:r>
              <a:rPr lang="en-US" dirty="0"/>
              <a:t>Book your final CIBTAC / SALLY DURANT exams</a:t>
            </a:r>
            <a:endParaRPr lang="en-GB" dirty="0"/>
          </a:p>
          <a:p>
            <a:endParaRPr lang="en-US" dirty="0"/>
          </a:p>
        </p:txBody>
      </p:sp>
    </p:spTree>
    <p:extLst>
      <p:ext uri="{BB962C8B-B14F-4D97-AF65-F5344CB8AC3E}">
        <p14:creationId xmlns:p14="http://schemas.microsoft.com/office/powerpoint/2010/main" val="1537154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Your Learning Agreement</a:t>
            </a:r>
          </a:p>
        </p:txBody>
      </p:sp>
    </p:spTree>
    <p:extLst>
      <p:ext uri="{BB962C8B-B14F-4D97-AF65-F5344CB8AC3E}">
        <p14:creationId xmlns:p14="http://schemas.microsoft.com/office/powerpoint/2010/main" val="2622003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The Unit Based and Modular Format</a:t>
            </a:r>
          </a:p>
        </p:txBody>
      </p:sp>
    </p:spTree>
    <p:extLst>
      <p:ext uri="{BB962C8B-B14F-4D97-AF65-F5344CB8AC3E}">
        <p14:creationId xmlns:p14="http://schemas.microsoft.com/office/powerpoint/2010/main" val="1265909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Your Course Completion Schedule</a:t>
            </a:r>
          </a:p>
        </p:txBody>
      </p:sp>
    </p:spTree>
    <p:extLst>
      <p:ext uri="{BB962C8B-B14F-4D97-AF65-F5344CB8AC3E}">
        <p14:creationId xmlns:p14="http://schemas.microsoft.com/office/powerpoint/2010/main" val="232801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The Student Zone on </a:t>
            </a:r>
          </a:p>
          <a:p>
            <a:pPr algn="ctr"/>
            <a:endParaRPr lang="en-US" sz="3200" dirty="0">
              <a:solidFill>
                <a:srgbClr val="1F497D"/>
              </a:solidFill>
              <a:latin typeface="Century Gothic"/>
              <a:cs typeface="Century Gothic"/>
            </a:endParaRPr>
          </a:p>
          <a:p>
            <a:pPr algn="ctr"/>
            <a:r>
              <a:rPr lang="en-US" sz="3200" dirty="0" err="1">
                <a:solidFill>
                  <a:srgbClr val="1F497D"/>
                </a:solidFill>
                <a:latin typeface="Century Gothic"/>
                <a:cs typeface="Century Gothic"/>
              </a:rPr>
              <a:t>www.sallydurant.com</a:t>
            </a:r>
            <a:endParaRPr lang="en-US" sz="3200" dirty="0">
              <a:solidFill>
                <a:srgbClr val="1F497D"/>
              </a:solidFill>
              <a:latin typeface="Century Gothic"/>
              <a:cs typeface="Century Gothic"/>
            </a:endParaRPr>
          </a:p>
        </p:txBody>
      </p:sp>
    </p:spTree>
    <p:extLst>
      <p:ext uri="{BB962C8B-B14F-4D97-AF65-F5344CB8AC3E}">
        <p14:creationId xmlns:p14="http://schemas.microsoft.com/office/powerpoint/2010/main" val="1125122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0"/>
            <a:ext cx="8229600" cy="1143000"/>
          </a:xfrm>
        </p:spPr>
        <p:txBody>
          <a:bodyPr/>
          <a:lstStyle/>
          <a:p>
            <a:r>
              <a:rPr lang="en-US" dirty="0"/>
              <a:t>Who is Sally Durant?</a:t>
            </a:r>
          </a:p>
        </p:txBody>
      </p:sp>
      <p:sp>
        <p:nvSpPr>
          <p:cNvPr id="5" name="Content Placeholder 4"/>
          <p:cNvSpPr>
            <a:spLocks noGrp="1"/>
          </p:cNvSpPr>
          <p:nvPr>
            <p:ph idx="1"/>
          </p:nvPr>
        </p:nvSpPr>
        <p:spPr>
          <a:xfrm>
            <a:off x="302936" y="956876"/>
            <a:ext cx="6849753" cy="4525963"/>
          </a:xfrm>
        </p:spPr>
        <p:txBody>
          <a:bodyPr>
            <a:normAutofit fontScale="92500" lnSpcReduction="20000"/>
          </a:bodyPr>
          <a:lstStyle/>
          <a:p>
            <a:pPr marL="0" indent="0">
              <a:buNone/>
            </a:pPr>
            <a:r>
              <a:rPr lang="en-US" dirty="0"/>
              <a:t> </a:t>
            </a:r>
            <a:endParaRPr lang="en-GB" dirty="0"/>
          </a:p>
          <a:p>
            <a:pPr lvl="0"/>
            <a:r>
              <a:rPr lang="en-US" dirty="0"/>
              <a:t>Member of the JCCP Working Party for Education, Training and Accreditation </a:t>
            </a:r>
          </a:p>
          <a:p>
            <a:pPr marL="0" lvl="0" indent="0">
              <a:buNone/>
            </a:pPr>
            <a:endParaRPr lang="en-GB" dirty="0"/>
          </a:p>
          <a:p>
            <a:pPr lvl="0"/>
            <a:r>
              <a:rPr lang="en-US" dirty="0"/>
              <a:t>Member of the Aesthetic Practitioners Steering Group – HABIA</a:t>
            </a:r>
          </a:p>
          <a:p>
            <a:pPr lvl="0"/>
            <a:endParaRPr lang="en-US" dirty="0"/>
          </a:p>
          <a:p>
            <a:pPr lvl="0"/>
            <a:r>
              <a:rPr lang="en-US" dirty="0"/>
              <a:t>International CIBTAC Examiner</a:t>
            </a:r>
          </a:p>
          <a:p>
            <a:pPr lvl="0"/>
            <a:endParaRPr lang="en-US" dirty="0"/>
          </a:p>
          <a:p>
            <a:pPr lvl="0"/>
            <a:r>
              <a:rPr lang="en-US" dirty="0"/>
              <a:t>Member of the CIBTAC Education Team</a:t>
            </a:r>
          </a:p>
          <a:p>
            <a:pPr lvl="0"/>
            <a:endParaRPr lang="en-GB" dirty="0"/>
          </a:p>
          <a:p>
            <a:pPr lvl="0"/>
            <a:r>
              <a:rPr lang="en-US" dirty="0"/>
              <a:t>Managing Director and Principal of the Sally Durant Training Consultancy </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l="14145" t="10666" r="13004" b="2222"/>
          <a:stretch>
            <a:fillRect/>
          </a:stretch>
        </p:blipFill>
        <p:spPr>
          <a:xfrm>
            <a:off x="7152689" y="1600200"/>
            <a:ext cx="1814513" cy="2486025"/>
          </a:xfrm>
          <a:prstGeom prst="rect">
            <a:avLst/>
          </a:prstGeom>
        </p:spPr>
      </p:pic>
    </p:spTree>
    <p:extLst>
      <p:ext uri="{BB962C8B-B14F-4D97-AF65-F5344CB8AC3E}">
        <p14:creationId xmlns:p14="http://schemas.microsoft.com/office/powerpoint/2010/main" val="2821486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Your Course Folders</a:t>
            </a:r>
          </a:p>
        </p:txBody>
      </p:sp>
    </p:spTree>
    <p:extLst>
      <p:ext uri="{BB962C8B-B14F-4D97-AF65-F5344CB8AC3E}">
        <p14:creationId xmlns:p14="http://schemas.microsoft.com/office/powerpoint/2010/main" val="1883253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8229600" cy="4525963"/>
          </a:xfrm>
        </p:spPr>
        <p:txBody>
          <a:bodyPr>
            <a:normAutofit/>
          </a:bodyPr>
          <a:lstStyle/>
          <a:p>
            <a:pPr marL="0" indent="0" algn="ctr">
              <a:buNone/>
            </a:pPr>
            <a:endParaRPr lang="en-US" dirty="0"/>
          </a:p>
          <a:p>
            <a:endParaRPr lang="en-US" dirty="0"/>
          </a:p>
          <a:p>
            <a:endParaRPr lang="en-US" dirty="0"/>
          </a:p>
          <a:p>
            <a:endParaRPr lang="en-US" dirty="0"/>
          </a:p>
        </p:txBody>
      </p:sp>
      <p:sp>
        <p:nvSpPr>
          <p:cNvPr id="4" name="Title 1"/>
          <p:cNvSpPr>
            <a:spLocks noGrp="1"/>
          </p:cNvSpPr>
          <p:nvPr>
            <p:ph type="title"/>
          </p:nvPr>
        </p:nvSpPr>
        <p:spPr>
          <a:solidFill>
            <a:schemeClr val="tx2"/>
          </a:solidFill>
        </p:spPr>
        <p:txBody>
          <a:bodyPr>
            <a:normAutofit/>
          </a:bodyPr>
          <a:lstStyle/>
          <a:p>
            <a:r>
              <a:rPr lang="en-US" dirty="0">
                <a:solidFill>
                  <a:schemeClr val="bg1"/>
                </a:solidFill>
              </a:rPr>
              <a:t>       Hard Copy Resources</a:t>
            </a:r>
          </a:p>
        </p:txBody>
      </p:sp>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569586" y="443208"/>
            <a:ext cx="1048771" cy="781736"/>
          </a:xfrm>
          <a:prstGeom prst="rect">
            <a:avLst/>
          </a:prstGeom>
          <a:noFill/>
          <a:ln w="9525">
            <a:noFill/>
            <a:miter lim="800000"/>
            <a:headEnd/>
            <a:tailEnd/>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l="4768" r="4370"/>
          <a:stretch/>
        </p:blipFill>
        <p:spPr>
          <a:xfrm>
            <a:off x="0" y="0"/>
            <a:ext cx="9144000" cy="6709008"/>
          </a:xfrm>
          <a:prstGeom prst="rect">
            <a:avLst/>
          </a:prstGeom>
        </p:spPr>
      </p:pic>
    </p:spTree>
    <p:extLst>
      <p:ext uri="{BB962C8B-B14F-4D97-AF65-F5344CB8AC3E}">
        <p14:creationId xmlns:p14="http://schemas.microsoft.com/office/powerpoint/2010/main" val="1169926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Your Sally Durant </a:t>
            </a:r>
          </a:p>
          <a:p>
            <a:pPr algn="ctr"/>
            <a:r>
              <a:rPr lang="en-US" sz="3200" dirty="0">
                <a:solidFill>
                  <a:srgbClr val="1F497D"/>
                </a:solidFill>
                <a:latin typeface="Century Gothic"/>
                <a:cs typeface="Century Gothic"/>
              </a:rPr>
              <a:t>Memory Stick</a:t>
            </a:r>
          </a:p>
        </p:txBody>
      </p:sp>
    </p:spTree>
    <p:extLst>
      <p:ext uri="{BB962C8B-B14F-4D97-AF65-F5344CB8AC3E}">
        <p14:creationId xmlns:p14="http://schemas.microsoft.com/office/powerpoint/2010/main" val="2761027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Your E-Learning </a:t>
            </a:r>
            <a:r>
              <a:rPr lang="en-US" sz="3200" dirty="0" err="1">
                <a:solidFill>
                  <a:srgbClr val="1F497D"/>
                </a:solidFill>
                <a:latin typeface="Century Gothic"/>
                <a:cs typeface="Century Gothic"/>
              </a:rPr>
              <a:t>Programme</a:t>
            </a:r>
            <a:endParaRPr lang="en-US" sz="3200" dirty="0">
              <a:solidFill>
                <a:srgbClr val="1F497D"/>
              </a:solidFill>
              <a:latin typeface="Century Gothic"/>
              <a:cs typeface="Century Gothic"/>
            </a:endParaRPr>
          </a:p>
        </p:txBody>
      </p:sp>
    </p:spTree>
    <p:extLst>
      <p:ext uri="{BB962C8B-B14F-4D97-AF65-F5344CB8AC3E}">
        <p14:creationId xmlns:p14="http://schemas.microsoft.com/office/powerpoint/2010/main" val="1284858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a:xfrm>
            <a:off x="292257" y="274638"/>
            <a:ext cx="8229600" cy="1143000"/>
          </a:xfrm>
        </p:spPr>
        <p:txBody>
          <a:bodyPr/>
          <a:lstStyle/>
          <a:p>
            <a:pPr eaLnBrk="1" hangingPunct="1"/>
            <a:r>
              <a:rPr lang="en-US" dirty="0">
                <a:latin typeface="Calibri" charset="0"/>
              </a:rPr>
              <a:t>Interactive / Audio-Visual Delivery </a:t>
            </a:r>
          </a:p>
        </p:txBody>
      </p:sp>
      <p:pic>
        <p:nvPicPr>
          <p:cNvPr id="2" name="Picture 1"/>
          <p:cNvPicPr>
            <a:picLocks noChangeAspect="1"/>
          </p:cNvPicPr>
          <p:nvPr/>
        </p:nvPicPr>
        <p:blipFill>
          <a:blip r:embed="rId2"/>
          <a:stretch>
            <a:fillRect/>
          </a:stretch>
        </p:blipFill>
        <p:spPr>
          <a:xfrm>
            <a:off x="1274454" y="1269179"/>
            <a:ext cx="6692269" cy="4456511"/>
          </a:xfrm>
          <a:prstGeom prst="rect">
            <a:avLst/>
          </a:prstGeom>
        </p:spPr>
      </p:pic>
    </p:spTree>
    <p:extLst>
      <p:ext uri="{BB962C8B-B14F-4D97-AF65-F5344CB8AC3E}">
        <p14:creationId xmlns:p14="http://schemas.microsoft.com/office/powerpoint/2010/main" val="3023335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How to Access Your </a:t>
            </a:r>
          </a:p>
          <a:p>
            <a:pPr algn="ctr"/>
            <a:r>
              <a:rPr lang="en-US" sz="3200" dirty="0">
                <a:solidFill>
                  <a:srgbClr val="1F497D"/>
                </a:solidFill>
                <a:latin typeface="Century Gothic"/>
                <a:cs typeface="Century Gothic"/>
              </a:rPr>
              <a:t>E-Learning Presentations</a:t>
            </a:r>
          </a:p>
        </p:txBody>
      </p:sp>
    </p:spTree>
    <p:extLst>
      <p:ext uri="{BB962C8B-B14F-4D97-AF65-F5344CB8AC3E}">
        <p14:creationId xmlns:p14="http://schemas.microsoft.com/office/powerpoint/2010/main" val="880893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Internet Bandwidth</a:t>
            </a:r>
          </a:p>
        </p:txBody>
      </p:sp>
    </p:spTree>
    <p:extLst>
      <p:ext uri="{BB962C8B-B14F-4D97-AF65-F5344CB8AC3E}">
        <p14:creationId xmlns:p14="http://schemas.microsoft.com/office/powerpoint/2010/main" val="3591022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IT Support</a:t>
            </a:r>
          </a:p>
        </p:txBody>
      </p:sp>
    </p:spTree>
    <p:extLst>
      <p:ext uri="{BB962C8B-B14F-4D97-AF65-F5344CB8AC3E}">
        <p14:creationId xmlns:p14="http://schemas.microsoft.com/office/powerpoint/2010/main" val="234153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Completing Your E-Learning</a:t>
            </a:r>
          </a:p>
        </p:txBody>
      </p:sp>
    </p:spTree>
    <p:extLst>
      <p:ext uri="{BB962C8B-B14F-4D97-AF65-F5344CB8AC3E}">
        <p14:creationId xmlns:p14="http://schemas.microsoft.com/office/powerpoint/2010/main" val="1563509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Booking your Practical Training</a:t>
            </a:r>
          </a:p>
        </p:txBody>
      </p:sp>
    </p:spTree>
    <p:extLst>
      <p:ext uri="{BB962C8B-B14F-4D97-AF65-F5344CB8AC3E}">
        <p14:creationId xmlns:p14="http://schemas.microsoft.com/office/powerpoint/2010/main" val="3185649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588056"/>
            <a:ext cx="5922992" cy="1631032"/>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The World of </a:t>
            </a:r>
          </a:p>
          <a:p>
            <a:pPr algn="ctr"/>
            <a:r>
              <a:rPr lang="en-US" sz="3200" dirty="0">
                <a:solidFill>
                  <a:srgbClr val="1F497D"/>
                </a:solidFill>
                <a:latin typeface="Century Gothic"/>
                <a:cs typeface="Century Gothic"/>
              </a:rPr>
              <a:t>Aesthetic Practice</a:t>
            </a:r>
          </a:p>
        </p:txBody>
      </p:sp>
      <p:pic>
        <p:nvPicPr>
          <p:cNvPr id="3" name="Picture 2"/>
          <p:cNvPicPr>
            <a:picLocks noChangeAspect="1"/>
          </p:cNvPicPr>
          <p:nvPr/>
        </p:nvPicPr>
        <p:blipFill rotWithShape="1">
          <a:blip r:embed="rId2"/>
          <a:srcRect l="8678" r="5045"/>
          <a:stretch/>
        </p:blipFill>
        <p:spPr>
          <a:xfrm>
            <a:off x="2613093" y="2565562"/>
            <a:ext cx="4263998" cy="3088891"/>
          </a:xfrm>
          <a:prstGeom prst="roundRect">
            <a:avLst/>
          </a:prstGeom>
          <a:ln>
            <a:solidFill>
              <a:srgbClr val="4F81BD"/>
            </a:solidFill>
          </a:ln>
        </p:spPr>
      </p:pic>
    </p:spTree>
    <p:extLst>
      <p:ext uri="{BB962C8B-B14F-4D97-AF65-F5344CB8AC3E}">
        <p14:creationId xmlns:p14="http://schemas.microsoft.com/office/powerpoint/2010/main" val="3119813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Attending Your Practical Training</a:t>
            </a:r>
          </a:p>
        </p:txBody>
      </p:sp>
    </p:spTree>
    <p:extLst>
      <p:ext uri="{BB962C8B-B14F-4D97-AF65-F5344CB8AC3E}">
        <p14:creationId xmlns:p14="http://schemas.microsoft.com/office/powerpoint/2010/main" val="1625024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Treatment Models</a:t>
            </a:r>
          </a:p>
        </p:txBody>
      </p:sp>
    </p:spTree>
    <p:extLst>
      <p:ext uri="{BB962C8B-B14F-4D97-AF65-F5344CB8AC3E}">
        <p14:creationId xmlns:p14="http://schemas.microsoft.com/office/powerpoint/2010/main" val="2254762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Your Assessment, Assignment and Examination Schedules</a:t>
            </a:r>
          </a:p>
        </p:txBody>
      </p:sp>
    </p:spTree>
    <p:extLst>
      <p:ext uri="{BB962C8B-B14F-4D97-AF65-F5344CB8AC3E}">
        <p14:creationId xmlns:p14="http://schemas.microsoft.com/office/powerpoint/2010/main" val="1393611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How to Submit your </a:t>
            </a:r>
            <a:r>
              <a:rPr lang="en-US" sz="3200" dirty="0" err="1">
                <a:solidFill>
                  <a:srgbClr val="1F497D"/>
                </a:solidFill>
                <a:latin typeface="Century Gothic"/>
                <a:cs typeface="Century Gothic"/>
              </a:rPr>
              <a:t>Courswork</a:t>
            </a:r>
            <a:endParaRPr lang="en-US" sz="3200" dirty="0">
              <a:solidFill>
                <a:srgbClr val="1F497D"/>
              </a:solidFill>
              <a:latin typeface="Century Gothic"/>
              <a:cs typeface="Century Gothic"/>
            </a:endParaRPr>
          </a:p>
        </p:txBody>
      </p:sp>
    </p:spTree>
    <p:extLst>
      <p:ext uri="{BB962C8B-B14F-4D97-AF65-F5344CB8AC3E}">
        <p14:creationId xmlns:p14="http://schemas.microsoft.com/office/powerpoint/2010/main" val="4210690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Your Activity Logs</a:t>
            </a:r>
          </a:p>
        </p:txBody>
      </p:sp>
    </p:spTree>
    <p:extLst>
      <p:ext uri="{BB962C8B-B14F-4D97-AF65-F5344CB8AC3E}">
        <p14:creationId xmlns:p14="http://schemas.microsoft.com/office/powerpoint/2010/main" val="829385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Building Your Portfolio</a:t>
            </a:r>
          </a:p>
        </p:txBody>
      </p:sp>
    </p:spTree>
    <p:extLst>
      <p:ext uri="{BB962C8B-B14F-4D97-AF65-F5344CB8AC3E}">
        <p14:creationId xmlns:p14="http://schemas.microsoft.com/office/powerpoint/2010/main" val="4223314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Your Final CIBTAC Exams</a:t>
            </a:r>
          </a:p>
        </p:txBody>
      </p:sp>
    </p:spTree>
    <p:extLst>
      <p:ext uri="{BB962C8B-B14F-4D97-AF65-F5344CB8AC3E}">
        <p14:creationId xmlns:p14="http://schemas.microsoft.com/office/powerpoint/2010/main" val="1830682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Useful Contact Information</a:t>
            </a:r>
          </a:p>
        </p:txBody>
      </p:sp>
    </p:spTree>
    <p:extLst>
      <p:ext uri="{BB962C8B-B14F-4D97-AF65-F5344CB8AC3E}">
        <p14:creationId xmlns:p14="http://schemas.microsoft.com/office/powerpoint/2010/main" val="60629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3093" y="1770594"/>
            <a:ext cx="5922992" cy="246662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F497D"/>
                </a:solidFill>
                <a:latin typeface="Century Gothic"/>
                <a:cs typeface="Century Gothic"/>
              </a:rPr>
              <a:t>Sally Durant Policies</a:t>
            </a:r>
          </a:p>
        </p:txBody>
      </p:sp>
    </p:spTree>
    <p:extLst>
      <p:ext uri="{BB962C8B-B14F-4D97-AF65-F5344CB8AC3E}">
        <p14:creationId xmlns:p14="http://schemas.microsoft.com/office/powerpoint/2010/main" val="3624506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90044" y="362871"/>
            <a:ext cx="4714729" cy="2865815"/>
          </a:xfrm>
          <a:prstGeom prst="rect">
            <a:avLst/>
          </a:prstGeom>
        </p:spPr>
      </p:pic>
    </p:spTree>
    <p:extLst>
      <p:ext uri="{BB962C8B-B14F-4D97-AF65-F5344CB8AC3E}">
        <p14:creationId xmlns:p14="http://schemas.microsoft.com/office/powerpoint/2010/main" val="711863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5040" y="16024"/>
            <a:ext cx="4104609" cy="584776"/>
          </a:xfrm>
          <a:prstGeom prst="rect">
            <a:avLst/>
          </a:prstGeom>
          <a:noFill/>
        </p:spPr>
        <p:txBody>
          <a:bodyPr wrap="none" rtlCol="0">
            <a:spAutoFit/>
          </a:bodyPr>
          <a:lstStyle/>
          <a:p>
            <a:r>
              <a:rPr lang="en-US" sz="3200" dirty="0">
                <a:latin typeface="Century Gothic"/>
                <a:cs typeface="Century Gothic"/>
              </a:rPr>
              <a:t>What is Aesthetics?</a:t>
            </a:r>
          </a:p>
        </p:txBody>
      </p:sp>
      <p:pic>
        <p:nvPicPr>
          <p:cNvPr id="2" name="Picture 1"/>
          <p:cNvPicPr>
            <a:picLocks noChangeAspect="1"/>
          </p:cNvPicPr>
          <p:nvPr/>
        </p:nvPicPr>
        <p:blipFill>
          <a:blip r:embed="rId3"/>
          <a:stretch>
            <a:fillRect/>
          </a:stretch>
        </p:blipFill>
        <p:spPr>
          <a:xfrm>
            <a:off x="0" y="0"/>
            <a:ext cx="8051687" cy="6858000"/>
          </a:xfrm>
          <a:prstGeom prst="rect">
            <a:avLst/>
          </a:prstGeom>
        </p:spPr>
      </p:pic>
      <p:sp>
        <p:nvSpPr>
          <p:cNvPr id="3" name="TextBox 2"/>
          <p:cNvSpPr txBox="1"/>
          <p:nvPr/>
        </p:nvSpPr>
        <p:spPr>
          <a:xfrm>
            <a:off x="7454629" y="16024"/>
            <a:ext cx="1689371" cy="6841976"/>
          </a:xfrm>
          <a:prstGeom prst="rect">
            <a:avLst/>
          </a:prstGeom>
          <a:solidFill>
            <a:schemeClr val="bg1"/>
          </a:solidFill>
        </p:spPr>
        <p:txBody>
          <a:bodyPr wrap="square" rtlCol="0">
            <a:spAutoFit/>
          </a:bodyPr>
          <a:lstStyle/>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22366" y="274638"/>
            <a:ext cx="1843488" cy="1600200"/>
          </a:xfrm>
          <a:prstGeom prst="rect">
            <a:avLst/>
          </a:prstGeom>
        </p:spPr>
      </p:pic>
      <p:sp>
        <p:nvSpPr>
          <p:cNvPr id="9" name="Rounded Rectangle 8"/>
          <p:cNvSpPr/>
          <p:nvPr/>
        </p:nvSpPr>
        <p:spPr>
          <a:xfrm>
            <a:off x="5352542" y="2342508"/>
            <a:ext cx="3313814" cy="168471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accent1">
                    <a:lumMod val="75000"/>
                  </a:schemeClr>
                </a:solidFill>
                <a:latin typeface="Century Gothic"/>
                <a:cs typeface="Century Gothic"/>
              </a:rPr>
              <a:t>What is aesthetics?</a:t>
            </a:r>
          </a:p>
        </p:txBody>
      </p:sp>
    </p:spTree>
    <p:extLst>
      <p:ext uri="{BB962C8B-B14F-4D97-AF65-F5344CB8AC3E}">
        <p14:creationId xmlns:p14="http://schemas.microsoft.com/office/powerpoint/2010/main" val="2838180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8120"/>
          <a:stretch/>
        </p:blipFill>
        <p:spPr>
          <a:xfrm>
            <a:off x="0" y="0"/>
            <a:ext cx="9209714" cy="6677076"/>
          </a:xfrm>
          <a:prstGeom prst="rect">
            <a:avLst/>
          </a:prstGeom>
        </p:spPr>
      </p:pic>
      <p:sp>
        <p:nvSpPr>
          <p:cNvPr id="5" name="Rounded Rectangle 4"/>
          <p:cNvSpPr/>
          <p:nvPr/>
        </p:nvSpPr>
        <p:spPr>
          <a:xfrm>
            <a:off x="5895900" y="133554"/>
            <a:ext cx="3313814" cy="168471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376092"/>
                </a:solidFill>
                <a:latin typeface="Century Gothic"/>
                <a:cs typeface="Century Gothic"/>
              </a:rPr>
              <a:t>The Birth of the </a:t>
            </a:r>
            <a:r>
              <a:rPr lang="en-US" sz="3200" dirty="0" err="1">
                <a:solidFill>
                  <a:srgbClr val="376092"/>
                </a:solidFill>
                <a:latin typeface="Century Gothic"/>
                <a:cs typeface="Century Gothic"/>
              </a:rPr>
              <a:t>Medispa</a:t>
            </a:r>
            <a:endParaRPr lang="en-US" sz="3200" dirty="0">
              <a:solidFill>
                <a:srgbClr val="376092"/>
              </a:solidFill>
              <a:latin typeface="Century Gothic"/>
              <a:cs typeface="Century Gothic"/>
            </a:endParaRPr>
          </a:p>
        </p:txBody>
      </p:sp>
    </p:spTree>
    <p:extLst>
      <p:ext uri="{BB962C8B-B14F-4D97-AF65-F5344CB8AC3E}">
        <p14:creationId xmlns:p14="http://schemas.microsoft.com/office/powerpoint/2010/main" val="3031463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normAutofit/>
          </a:bodyPr>
          <a:lstStyle/>
          <a:p>
            <a:r>
              <a:rPr lang="en-US" dirty="0"/>
              <a:t>What can the Aesthetic Therapist </a:t>
            </a:r>
            <a:br>
              <a:rPr lang="en-US" dirty="0"/>
            </a:br>
            <a:r>
              <a:rPr lang="en-US" dirty="0"/>
              <a:t>offer their clients?</a:t>
            </a:r>
          </a:p>
        </p:txBody>
      </p:sp>
      <p:sp>
        <p:nvSpPr>
          <p:cNvPr id="58370" name="Content Placeholder 2"/>
          <p:cNvSpPr>
            <a:spLocks noGrp="1"/>
          </p:cNvSpPr>
          <p:nvPr>
            <p:ph idx="1"/>
          </p:nvPr>
        </p:nvSpPr>
        <p:spPr>
          <a:xfrm>
            <a:off x="457199" y="1417638"/>
            <a:ext cx="7206899" cy="4525963"/>
          </a:xfrm>
        </p:spPr>
        <p:txBody>
          <a:bodyPr>
            <a:normAutofit/>
          </a:bodyPr>
          <a:lstStyle/>
          <a:p>
            <a:pPr marL="0" indent="0" algn="ctr">
              <a:buNone/>
            </a:pPr>
            <a:r>
              <a:rPr lang="en-US" sz="3200" dirty="0">
                <a:solidFill>
                  <a:schemeClr val="tx2"/>
                </a:solidFill>
              </a:rPr>
              <a:t>                     REAL RESULTS </a:t>
            </a:r>
            <a:r>
              <a:rPr lang="en-US" dirty="0">
                <a:solidFill>
                  <a:schemeClr val="tx2"/>
                </a:solidFill>
              </a:rPr>
              <a:t>Driven by :</a:t>
            </a:r>
          </a:p>
          <a:p>
            <a:r>
              <a:rPr lang="en-US" dirty="0"/>
              <a:t>Exceptional understanding and knowledge </a:t>
            </a:r>
          </a:p>
          <a:p>
            <a:r>
              <a:rPr lang="en-US" dirty="0"/>
              <a:t>Superior skin assessment skills</a:t>
            </a:r>
          </a:p>
          <a:p>
            <a:r>
              <a:rPr lang="en-US" dirty="0"/>
              <a:t>Specialist understanding of cosmetic dermatology</a:t>
            </a:r>
          </a:p>
          <a:p>
            <a:r>
              <a:rPr lang="en-US" dirty="0"/>
              <a:t>The most up to date clinical treatments</a:t>
            </a:r>
          </a:p>
          <a:p>
            <a:r>
              <a:rPr lang="en-US" dirty="0"/>
              <a:t>Effective remedial treatment </a:t>
            </a:r>
            <a:r>
              <a:rPr lang="en-US" dirty="0" err="1"/>
              <a:t>programmes</a:t>
            </a:r>
            <a:endParaRPr lang="en-US" dirty="0"/>
          </a:p>
          <a:p>
            <a:r>
              <a:rPr lang="en-US" dirty="0"/>
              <a:t>Ongoing skin health management</a:t>
            </a:r>
          </a:p>
          <a:p>
            <a:r>
              <a:rPr lang="en-US" dirty="0" err="1"/>
              <a:t>Cosmeceutical</a:t>
            </a:r>
            <a:r>
              <a:rPr lang="en-US" dirty="0"/>
              <a:t> skin care</a:t>
            </a:r>
          </a:p>
        </p:txBody>
      </p:sp>
      <p:pic>
        <p:nvPicPr>
          <p:cNvPr id="4" name="Picture 3"/>
          <p:cNvPicPr>
            <a:picLocks noChangeAspect="1"/>
          </p:cNvPicPr>
          <p:nvPr/>
        </p:nvPicPr>
        <p:blipFill rotWithShape="1">
          <a:blip r:embed="rId2"/>
          <a:srcRect t="8188"/>
          <a:stretch/>
        </p:blipFill>
        <p:spPr>
          <a:xfrm>
            <a:off x="7322238" y="2015644"/>
            <a:ext cx="1698518" cy="2339165"/>
          </a:xfrm>
          <a:prstGeom prst="rect">
            <a:avLst/>
          </a:prstGeom>
        </p:spPr>
      </p:pic>
    </p:spTree>
    <p:extLst>
      <p:ext uri="{BB962C8B-B14F-4D97-AF65-F5344CB8AC3E}">
        <p14:creationId xmlns:p14="http://schemas.microsoft.com/office/powerpoint/2010/main" val="388971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animEffect transition="in" filter="dissolve">
                                      <p:cBhvr>
                                        <p:cTn id="7" dur="500"/>
                                        <p:tgtEl>
                                          <p:spTgt spid="583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8370">
                                            <p:txEl>
                                              <p:pRg st="0" end="0"/>
                                            </p:txEl>
                                          </p:spTgt>
                                        </p:tgtEl>
                                      </p:cBhvr>
                                    </p:animEffect>
                                    <p:animScale>
                                      <p:cBhvr>
                                        <p:cTn id="12" dur="250" autoRev="1" fill="hold"/>
                                        <p:tgtEl>
                                          <p:spTgt spid="58370">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1F497D"/>
                </a:solidFill>
              </a:rPr>
              <a:t>The Global Aesthetics Market</a:t>
            </a:r>
          </a:p>
        </p:txBody>
      </p:sp>
      <p:sp>
        <p:nvSpPr>
          <p:cNvPr id="5" name="Content Placeholder 4"/>
          <p:cNvSpPr>
            <a:spLocks noGrp="1"/>
          </p:cNvSpPr>
          <p:nvPr>
            <p:ph idx="1"/>
          </p:nvPr>
        </p:nvSpPr>
        <p:spPr>
          <a:xfrm>
            <a:off x="457200" y="2073049"/>
            <a:ext cx="8229600" cy="3853220"/>
          </a:xfrm>
        </p:spPr>
        <p:txBody>
          <a:bodyPr>
            <a:normAutofit fontScale="85000" lnSpcReduction="20000"/>
          </a:bodyPr>
          <a:lstStyle/>
          <a:p>
            <a:pPr marL="0" indent="0" algn="ctr">
              <a:buNone/>
            </a:pPr>
            <a:endParaRPr lang="en-US" sz="2800" b="1" dirty="0"/>
          </a:p>
          <a:p>
            <a:pPr marL="0" indent="0" algn="ctr">
              <a:buNone/>
            </a:pPr>
            <a:endParaRPr lang="en-US" sz="2800" b="1" dirty="0"/>
          </a:p>
          <a:p>
            <a:pPr marL="0" indent="0" algn="ctr">
              <a:buNone/>
            </a:pPr>
            <a:endParaRPr lang="en-US" sz="2800" b="1" dirty="0"/>
          </a:p>
          <a:p>
            <a:pPr marL="0" indent="0" algn="ctr">
              <a:buNone/>
            </a:pPr>
            <a:endParaRPr lang="en-US" sz="2800" b="1" dirty="0"/>
          </a:p>
          <a:p>
            <a:pPr marL="0" indent="0" algn="ctr">
              <a:buNone/>
            </a:pPr>
            <a:endParaRPr lang="en-US" sz="2800" b="1" dirty="0"/>
          </a:p>
          <a:p>
            <a:pPr marL="0" indent="0" algn="ctr">
              <a:buNone/>
            </a:pPr>
            <a:endParaRPr lang="en-US" sz="2800" b="1" dirty="0"/>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r>
              <a:rPr lang="en-US" sz="1800" dirty="0"/>
              <a:t>*Source: The Statistics Portal 2014</a:t>
            </a:r>
          </a:p>
        </p:txBody>
      </p:sp>
      <p:sp>
        <p:nvSpPr>
          <p:cNvPr id="3" name="Rounded Rectangle 2"/>
          <p:cNvSpPr/>
          <p:nvPr/>
        </p:nvSpPr>
        <p:spPr>
          <a:xfrm>
            <a:off x="971655" y="1323068"/>
            <a:ext cx="7444912" cy="1198109"/>
          </a:xfrm>
          <a:prstGeom prst="roundRect">
            <a:avLst/>
          </a:prstGeom>
          <a:solidFill>
            <a:srgbClr val="5AAFE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latin typeface="Century Gothic"/>
                <a:cs typeface="Century Gothic"/>
              </a:rPr>
              <a:t>By 2018 the global growth of the aesthetic industry is set to reach £5.9 billion,   €6.6 billion and $ 7.3 million</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98" b="83046" l="9632" r="89802"/>
                    </a14:imgEffect>
                  </a14:imgLayer>
                </a14:imgProps>
              </a:ext>
              <a:ext uri="{28A0092B-C50C-407E-A947-70E740481C1C}">
                <a14:useLocalDpi xmlns:a14="http://schemas.microsoft.com/office/drawing/2010/main"/>
              </a:ext>
            </a:extLst>
          </a:blip>
          <a:srcRect t="4912" b="12415"/>
          <a:stretch/>
        </p:blipFill>
        <p:spPr>
          <a:xfrm>
            <a:off x="2541364" y="2675791"/>
            <a:ext cx="3754052" cy="3059646"/>
          </a:xfrm>
          <a:prstGeom prst="rect">
            <a:avLst/>
          </a:prstGeom>
        </p:spPr>
      </p:pic>
    </p:spTree>
    <p:extLst>
      <p:ext uri="{BB962C8B-B14F-4D97-AF65-F5344CB8AC3E}">
        <p14:creationId xmlns:p14="http://schemas.microsoft.com/office/powerpoint/2010/main" val="3568465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395</TotalTime>
  <Words>1777</Words>
  <Application>Microsoft Office PowerPoint</Application>
  <PresentationFormat>On-screen Show (4:3)</PresentationFormat>
  <Paragraphs>234</Paragraphs>
  <Slides>59</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Century Gothic</vt:lpstr>
      <vt:lpstr>Office Theme</vt:lpstr>
      <vt:lpstr>PowerPoint Presentation</vt:lpstr>
      <vt:lpstr>PowerPoint Presentation</vt:lpstr>
      <vt:lpstr>PowerPoint Presentation</vt:lpstr>
      <vt:lpstr>Who is Sally Durant?</vt:lpstr>
      <vt:lpstr>PowerPoint Presentation</vt:lpstr>
      <vt:lpstr>PowerPoint Presentation</vt:lpstr>
      <vt:lpstr>PowerPoint Presentation</vt:lpstr>
      <vt:lpstr>What can the Aesthetic Therapist  offer their clients?</vt:lpstr>
      <vt:lpstr>The Global Aesthetics Market</vt:lpstr>
      <vt:lpstr>  Rapid Industry Growth</vt:lpstr>
      <vt:lpstr>Career Progression</vt:lpstr>
      <vt:lpstr>PowerPoint Presentation</vt:lpstr>
      <vt:lpstr>                 The Industry Void</vt:lpstr>
      <vt:lpstr>Aligned to New  National Occupational Standards</vt:lpstr>
      <vt:lpstr>Sally Durant</vt:lpstr>
      <vt:lpstr>PowerPoint Presentation</vt:lpstr>
      <vt:lpstr> The CIBTAC / SALLY DURANT Partnership </vt:lpstr>
      <vt:lpstr>Our Unique Provision</vt:lpstr>
      <vt:lpstr>All Sally Durant Level 4 courses are Ofqual regulated and accredited by the international awarding body CIBTAC</vt:lpstr>
      <vt:lpstr>Ofqual Accreditation</vt:lpstr>
      <vt:lpstr> Level 4 Awards  </vt:lpstr>
      <vt:lpstr>Level 4 Certificates </vt:lpstr>
      <vt:lpstr> Level 4 Diplomas </vt:lpstr>
      <vt:lpstr>Building Your Qualfication</vt:lpstr>
      <vt:lpstr>A Unit Based Approach</vt:lpstr>
      <vt:lpstr>A Unit Based Approach</vt:lpstr>
      <vt:lpstr>PowerPoint Presentation</vt:lpstr>
      <vt:lpstr>   Designed to be …..</vt:lpstr>
      <vt:lpstr>PowerPoint Presentation</vt:lpstr>
      <vt:lpstr>Your Student Handbook</vt:lpstr>
      <vt:lpstr>PowerPoint Presentation</vt:lpstr>
      <vt:lpstr>Your Course Tutor will ….</vt:lpstr>
      <vt:lpstr>Your Course Tutor will …..</vt:lpstr>
      <vt:lpstr>Your Course tutor will….</vt:lpstr>
      <vt:lpstr>Your Course Tutor will….</vt:lpstr>
      <vt:lpstr>PowerPoint Presentation</vt:lpstr>
      <vt:lpstr>PowerPoint Presentation</vt:lpstr>
      <vt:lpstr>PowerPoint Presentation</vt:lpstr>
      <vt:lpstr>PowerPoint Presentation</vt:lpstr>
      <vt:lpstr>PowerPoint Presentation</vt:lpstr>
      <vt:lpstr>       Hard Copy Resources</vt:lpstr>
      <vt:lpstr>PowerPoint Presentation</vt:lpstr>
      <vt:lpstr>PowerPoint Presentation</vt:lpstr>
      <vt:lpstr>Interactive / Audio-Visual Delivery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Sally Durant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Durant</dc:creator>
  <cp:lastModifiedBy>Sally</cp:lastModifiedBy>
  <cp:revision>20</cp:revision>
  <dcterms:created xsi:type="dcterms:W3CDTF">2017-02-25T09:38:51Z</dcterms:created>
  <dcterms:modified xsi:type="dcterms:W3CDTF">2017-12-19T17:03:09Z</dcterms:modified>
</cp:coreProperties>
</file>